
<file path=[Content_Types].xml><?xml version="1.0" encoding="utf-8"?>
<Types xmlns="http://schemas.openxmlformats.org/package/2006/content-types">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tags/tag41.xml" ContentType="application/vnd.openxmlformats-officedocument.presentationml.tags+xml"/>
  <Override PartName="/ppt/tags/tag50.xml" ContentType="application/vnd.openxmlformats-officedocument.presentationml.tags+xml"/>
  <Override PartName="/ppt/tags/tag70.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tags/tag39.xml" ContentType="application/vnd.openxmlformats-officedocument.presentationml.tags+xml"/>
  <Override PartName="/ppt/tags/tag59.xml" ContentType="application/vnd.openxmlformats-officedocument.presentationml.tags+xml"/>
  <Override PartName="/ppt/tags/tag68.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tags/tag66.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256" r:id="rId2"/>
    <p:sldId id="257" r:id="rId3"/>
    <p:sldId id="386" r:id="rId4"/>
    <p:sldId id="387" r:id="rId5"/>
    <p:sldId id="388" r:id="rId6"/>
    <p:sldId id="389" r:id="rId7"/>
    <p:sldId id="397" r:id="rId8"/>
    <p:sldId id="433" r:id="rId9"/>
    <p:sldId id="434" r:id="rId10"/>
    <p:sldId id="391" r:id="rId11"/>
    <p:sldId id="405" r:id="rId12"/>
    <p:sldId id="392" r:id="rId13"/>
    <p:sldId id="393" r:id="rId14"/>
    <p:sldId id="394" r:id="rId15"/>
    <p:sldId id="398" r:id="rId16"/>
    <p:sldId id="399" r:id="rId17"/>
    <p:sldId id="395" r:id="rId18"/>
    <p:sldId id="407" r:id="rId19"/>
    <p:sldId id="400" r:id="rId20"/>
    <p:sldId id="402" r:id="rId21"/>
    <p:sldId id="403" r:id="rId22"/>
    <p:sldId id="401" r:id="rId23"/>
    <p:sldId id="404" r:id="rId24"/>
    <p:sldId id="332" r:id="rId25"/>
    <p:sldId id="409" r:id="rId26"/>
    <p:sldId id="333" r:id="rId27"/>
    <p:sldId id="383" r:id="rId28"/>
    <p:sldId id="432" r:id="rId29"/>
  </p:sldIdLst>
  <p:sldSz cx="9144000" cy="5143500" type="screen16x9"/>
  <p:notesSz cx="9144000" cy="68580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3" orient="horz" pos="1736" userDrawn="1">
          <p15:clr>
            <a:srgbClr val="A4A3A4"/>
          </p15:clr>
        </p15:guide>
        <p15:guide id="2" pos="28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97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63" autoAdjust="0"/>
    <p:restoredTop sz="86358" autoAdjust="0"/>
  </p:normalViewPr>
  <p:slideViewPr>
    <p:cSldViewPr showGuides="1">
      <p:cViewPr>
        <p:scale>
          <a:sx n="110" d="100"/>
          <a:sy n="110" d="100"/>
        </p:scale>
        <p:origin x="-288" y="-309"/>
      </p:cViewPr>
      <p:guideLst>
        <p:guide orient="horz" pos="1736"/>
        <p:guide pos="286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116" d="100"/>
          <a:sy n="116" d="100"/>
        </p:scale>
        <p:origin x="-2430" y="-102"/>
      </p:cViewPr>
      <p:guideLst>
        <p:guide orient="horz" pos="2314"/>
        <p:guide pos="28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1600199" cy="762000"/>
          </a:xfrm>
          <a:prstGeom prst="rect">
            <a:avLst/>
          </a:prstGeom>
        </p:spPr>
        <p:txBody>
          <a:bodyPr vert="horz" lIns="91440" tIns="45720" rIns="91440" bIns="45720" rtlCol="0"/>
          <a:lstStyle>
            <a:lvl1pPr algn="l">
              <a:defRPr sz="1200"/>
            </a:lvl1pPr>
          </a:lstStyle>
          <a:p>
            <a:endParaRPr lang="zh-CN" altLang="en-US" dirty="0"/>
          </a:p>
        </p:txBody>
      </p:sp>
      <p:sp>
        <p:nvSpPr>
          <p:cNvPr id="3" name="日期占位符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7C52CBF5-0807-46E2-A057-5D92AFB507C0}" type="datetimeFigureOut">
              <a:rPr lang="zh-CN" altLang="en-US" smtClean="0"/>
              <a:pPr/>
              <a:t>2024-08-19</a:t>
            </a:fld>
            <a:endParaRPr lang="zh-CN" altLang="en-US"/>
          </a:p>
        </p:txBody>
      </p:sp>
      <p:sp>
        <p:nvSpPr>
          <p:cNvPr id="5" name="灯片编号占位符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AF5FC136-5BFD-4CC3-B9F9-353C9F8EA50B}" type="slidenum">
              <a:rPr lang="zh-CN" altLang="en-US" smtClean="0"/>
              <a:pPr/>
              <a:t>‹#›</a:t>
            </a:fld>
            <a:endParaRPr lang="zh-CN" altLang="en-US"/>
          </a:p>
        </p:txBody>
      </p:sp>
    </p:spTree>
    <p:extLst>
      <p:ext uri="{BB962C8B-B14F-4D97-AF65-F5344CB8AC3E}">
        <p14:creationId xmlns="" xmlns:p14="http://schemas.microsoft.com/office/powerpoint/2010/main" val="2507265556"/>
      </p:ext>
    </p:extLst>
  </p:cSld>
  <p:clrMap bg1="dk1" tx1="lt1" bg2="dk2" tx2="lt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5283200" cy="25806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6905979" y="0"/>
            <a:ext cx="5283200" cy="25806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2024-08-19</a:t>
            </a:fld>
            <a:endParaRPr lang="zh-CN" altLang="en-US"/>
          </a:p>
        </p:txBody>
      </p:sp>
      <p:sp>
        <p:nvSpPr>
          <p:cNvPr id="4" name="幻灯片图像占位符 3"/>
          <p:cNvSpPr>
            <a:spLocks noGrp="1" noRot="1" noChangeAspect="1"/>
          </p:cNvSpPr>
          <p:nvPr>
            <p:ph type="sldImg" idx="2"/>
          </p:nvPr>
        </p:nvSpPr>
        <p:spPr>
          <a:xfrm>
            <a:off x="4553220" y="642938"/>
            <a:ext cx="3085560" cy="1735931"/>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1219200" y="2475309"/>
            <a:ext cx="9753600" cy="2025253"/>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4885432"/>
            <a:ext cx="5283200" cy="25806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6905979" y="4885432"/>
            <a:ext cx="5283200" cy="25806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 xmlns:p14="http://schemas.microsoft.com/office/powerpoint/2010/main" val="27745764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098"/>
            <a:ext cx="7772400" cy="11027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160"/>
            <a:ext cx="6400800" cy="131468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D8BD707-D9CF-40AE-B4C6-C98DA3205C09}" type="datetimeFigureOut">
              <a:rPr lang="en-US" smtClean="0"/>
              <a:pPr/>
              <a:t>8/19/2024</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8BD707-D9CF-40AE-B4C6-C98DA3205C09}" type="datetimeFigureOut">
              <a:rPr lang="en-US" smtClean="0"/>
              <a:pPr/>
              <a:t>8/19/2024</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15"/>
            <a:ext cx="2057400" cy="438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15"/>
            <a:ext cx="6019800" cy="438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8BD707-D9CF-40AE-B4C6-C98DA3205C09}" type="datetimeFigureOut">
              <a:rPr lang="en-US" smtClean="0"/>
              <a:pPr/>
              <a:t>8/19/2024</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8BD707-D9CF-40AE-B4C6-C98DA3205C09}" type="datetimeFigureOut">
              <a:rPr lang="en-US" smtClean="0"/>
              <a:pPr/>
              <a:t>8/19/2024</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753"/>
            <a:ext cx="7772400" cy="1021735"/>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416"/>
            <a:ext cx="7772400" cy="112533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8035" indent="0">
              <a:buNone/>
              <a:defRPr sz="1050">
                <a:solidFill>
                  <a:schemeClr val="tx1">
                    <a:tint val="75000"/>
                  </a:schemeClr>
                </a:solidFill>
              </a:defRPr>
            </a:lvl7pPr>
            <a:lvl8pPr marL="2400935" indent="0">
              <a:buNone/>
              <a:defRPr sz="1050">
                <a:solidFill>
                  <a:schemeClr val="tx1">
                    <a:tint val="75000"/>
                  </a:schemeClr>
                </a:solidFill>
              </a:defRPr>
            </a:lvl8pPr>
            <a:lvl9pPr marL="2743835" indent="0">
              <a:buNone/>
              <a:defRPr sz="105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D8BD707-D9CF-40AE-B4C6-C98DA3205C09}" type="datetimeFigureOut">
              <a:rPr lang="en-US" smtClean="0"/>
              <a:pPr/>
              <a:t>8/19/2024</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360"/>
            <a:ext cx="4038600"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360"/>
            <a:ext cx="4038600"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D8BD707-D9CF-40AE-B4C6-C98DA3205C09}" type="datetimeFigureOut">
              <a:rPr lang="en-US" smtClean="0"/>
              <a:pPr/>
              <a:t>8/19/2024</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536"/>
            <a:ext cx="4040188"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442"/>
            <a:ext cx="4040188" cy="296398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1536"/>
            <a:ext cx="4041775"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442"/>
            <a:ext cx="4041775" cy="296398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D8BD707-D9CF-40AE-B4C6-C98DA3205C09}" type="datetimeFigureOut">
              <a:rPr lang="en-US" smtClean="0"/>
              <a:pPr/>
              <a:t>8/19/2024</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D8BD707-D9CF-40AE-B4C6-C98DA3205C09}" type="datetimeFigureOut">
              <a:rPr lang="en-US" smtClean="0"/>
              <a:pPr/>
              <a:t>8/19/2024</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D8BD707-D9CF-40AE-B4C6-C98DA3205C09}" type="datetimeFigureOut">
              <a:rPr lang="en-US" smtClean="0"/>
              <a:pPr/>
              <a:t>8/19/2024</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823"/>
            <a:ext cx="3008313" cy="871690"/>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23"/>
            <a:ext cx="5111750" cy="439060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513"/>
            <a:ext cx="3008313" cy="351891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D8BD707-D9CF-40AE-B4C6-C98DA3205C09}" type="datetimeFigureOut">
              <a:rPr lang="en-US" smtClean="0"/>
              <a:pPr/>
              <a:t>8/19/2024</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080"/>
            <a:ext cx="5486400" cy="425128"/>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662"/>
            <a:ext cx="5486400" cy="308664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1792288" y="4026208"/>
            <a:ext cx="5486400" cy="60375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D8BD707-D9CF-40AE-B4C6-C98DA3205C09}" type="datetimeFigureOut">
              <a:rPr lang="en-US" smtClean="0"/>
              <a:pPr/>
              <a:t>8/19/2024</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15"/>
            <a:ext cx="8229600" cy="8574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360"/>
            <a:ext cx="8229600" cy="339506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096"/>
            <a:ext cx="21336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1D8BD707-D9CF-40AE-B4C6-C98DA3205C09}" type="datetimeFigureOut">
              <a:rPr lang="en-US" smtClean="0"/>
              <a:pPr/>
              <a:t>8/19/2024</a:t>
            </a:fld>
            <a:endParaRPr lang="en-US"/>
          </a:p>
        </p:txBody>
      </p:sp>
      <p:sp>
        <p:nvSpPr>
          <p:cNvPr id="5" name="页脚占位符 4"/>
          <p:cNvSpPr>
            <a:spLocks noGrp="1"/>
          </p:cNvSpPr>
          <p:nvPr>
            <p:ph type="ftr" sz="quarter" idx="3"/>
          </p:nvPr>
        </p:nvSpPr>
        <p:spPr>
          <a:xfrm>
            <a:off x="3124200" y="4768096"/>
            <a:ext cx="28956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553200" y="4768096"/>
            <a:ext cx="21336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B6F15528-21DE-4FAA-801E-634DDDAF4B2B}" type="slidenum">
              <a:rPr lang="en-US" smtClean="0"/>
              <a:pPr/>
              <a:t>‹#›</a:t>
            </a:fld>
            <a:endParaRPr lang="en-US"/>
          </a:p>
        </p:txBody>
      </p:sp>
      <p:pic>
        <p:nvPicPr>
          <p:cNvPr id="7" name="图片 6" descr="微信图片_20230703141117副本"/>
          <p:cNvPicPr>
            <a:picLocks noChangeAspect="1"/>
          </p:cNvPicPr>
          <p:nvPr userDrawn="1"/>
        </p:nvPicPr>
        <p:blipFill>
          <a:blip r:embed="rId14" cstate="print"/>
          <a:stretch>
            <a:fillRect/>
          </a:stretch>
        </p:blipFill>
        <p:spPr>
          <a:xfrm>
            <a:off x="0" y="-6350"/>
            <a:ext cx="9144000" cy="5155565"/>
          </a:xfrm>
          <a:prstGeom prst="rect">
            <a:avLst/>
          </a:prstGeom>
        </p:spPr>
      </p:pic>
      <p:pic>
        <p:nvPicPr>
          <p:cNvPr id="8" name="图片 7" descr="图片4"/>
          <p:cNvPicPr>
            <a:picLocks noChangeAspect="1"/>
          </p:cNvPicPr>
          <p:nvPr userDrawn="1"/>
        </p:nvPicPr>
        <p:blipFill>
          <a:blip r:embed="rId15" cstate="print"/>
          <a:stretch>
            <a:fillRect/>
          </a:stretch>
        </p:blipFill>
        <p:spPr>
          <a:xfrm>
            <a:off x="1270" y="0"/>
            <a:ext cx="9141460" cy="5143500"/>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15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15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15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4"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tags" Target="../tags/tag6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tags" Target="../tags/tag67.xml"/></Relationships>
</file>

<file path=ppt/slides/_rels/slide26.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4"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dirty="0"/>
              <a:t>封面</a:t>
            </a:r>
          </a:p>
        </p:txBody>
      </p:sp>
      <p:sp>
        <p:nvSpPr>
          <p:cNvPr id="10" name="TextBox 9"/>
          <p:cNvSpPr txBox="1"/>
          <p:nvPr/>
        </p:nvSpPr>
        <p:spPr>
          <a:xfrm>
            <a:off x="6229640" y="4572800"/>
            <a:ext cx="1486160" cy="368300"/>
          </a:xfrm>
          <a:prstGeom prst="rect">
            <a:avLst/>
          </a:prstGeom>
          <a:noFill/>
        </p:spPr>
        <p:txBody>
          <a:bodyPr wrap="square" rtlCol="0">
            <a:spAutoFit/>
          </a:bodyPr>
          <a:lstStyle/>
          <a:p>
            <a:r>
              <a:rPr lang="en-US" altLang="zh-CN" b="1" dirty="0" smtClean="0">
                <a:solidFill>
                  <a:schemeClr val="tx2"/>
                </a:solidFill>
              </a:rPr>
              <a:t>20230219</a:t>
            </a:r>
            <a:r>
              <a:rPr lang="zh-CN" altLang="en-US" b="1" dirty="0" smtClean="0">
                <a:solidFill>
                  <a:schemeClr val="tx2"/>
                </a:solidFill>
              </a:rPr>
              <a:t>版</a:t>
            </a:r>
            <a:endParaRPr lang="zh-CN" altLang="en-US" b="1" dirty="0">
              <a:solidFill>
                <a:schemeClr val="tx2"/>
              </a:solidFill>
            </a:endParaRPr>
          </a:p>
        </p:txBody>
      </p:sp>
      <p:sp>
        <p:nvSpPr>
          <p:cNvPr id="2" name="矩形 1"/>
          <p:cNvSpPr/>
          <p:nvPr>
            <p:custDataLst>
              <p:tags r:id="rId1"/>
            </p:custDataLst>
          </p:nvPr>
        </p:nvSpPr>
        <p:spPr>
          <a:xfrm>
            <a:off x="2144134" y="1962150"/>
            <a:ext cx="4942379" cy="1631216"/>
          </a:xfrm>
          <a:prstGeom prst="rect">
            <a:avLst/>
          </a:prstGeom>
          <a:noFill/>
        </p:spPr>
        <p:txBody>
          <a:bodyPr wrap="none" lIns="91440" tIns="45720" rIns="91440" bIns="45720">
            <a:spAutoFit/>
          </a:bodyPr>
          <a:lstStyle/>
          <a:p>
            <a:pPr algn="ctr"/>
            <a:r>
              <a:rPr lang="zh-CN" altLang="en-US" sz="5000" b="1" cap="none" spc="300" dirty="0" smtClean="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rPr>
              <a:t>虹美功率半导体</a:t>
            </a:r>
            <a:endParaRPr lang="en-US" altLang="zh-CN" sz="5000" b="1" cap="none" spc="300" dirty="0" smtClean="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endParaRPr>
          </a:p>
          <a:p>
            <a:pPr algn="ctr"/>
            <a:r>
              <a:rPr lang="zh-CN" altLang="en-US" sz="5000" b="1" cap="none" spc="300" dirty="0" smtClean="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rPr>
              <a:t>特色产品介绍</a:t>
            </a:r>
          </a:p>
        </p:txBody>
      </p:sp>
    </p:spTree>
  </p:cSld>
  <p:clrMapOvr>
    <a:masterClrMapping/>
  </p:clrMapOvr>
  <p:transition>
    <p:pull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dirty="0"/>
              <a:t>5.超高压平面MOS及高压PMOS</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smtClean="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超高压平面MOS</a:t>
            </a:r>
            <a:endPar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endParaRP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304800" y="876116"/>
          <a:ext cx="8526780" cy="2569834"/>
        </p:xfrm>
        <a:graphic>
          <a:graphicData uri="http://schemas.openxmlformats.org/drawingml/2006/table">
            <a:tbl>
              <a:tblPr/>
              <a:tblGrid>
                <a:gridCol w="1255395"/>
                <a:gridCol w="1280160"/>
                <a:gridCol w="1505585"/>
                <a:gridCol w="790575"/>
                <a:gridCol w="796925"/>
                <a:gridCol w="621030"/>
                <a:gridCol w="457200"/>
                <a:gridCol w="483870"/>
                <a:gridCol w="483235"/>
                <a:gridCol w="852805"/>
              </a:tblGrid>
              <a:tr h="432000">
                <a:tc gridSpan="10">
                  <a:txBody>
                    <a:bodyPr/>
                    <a:lstStyle/>
                    <a:p>
                      <a:pPr algn="l">
                        <a:lnSpc>
                          <a:spcPct val="100000"/>
                        </a:lnSpc>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超高压平面MOS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443865">
                <a:tc>
                  <a:txBody>
                    <a:bodyPr/>
                    <a:lstStyle/>
                    <a:p>
                      <a:pPr algn="ctr">
                        <a:buNone/>
                      </a:pPr>
                      <a:r>
                        <a:rPr lang="zh-CN" sz="1045" b="1" dirty="0">
                          <a:solidFill>
                            <a:srgbClr val="FFFFFF"/>
                          </a:solidFill>
                          <a:latin typeface="Arial" panose="020B0604020202020204" pitchFamily="34" charset="0"/>
                          <a:ea typeface="微软雅黑" panose="020B0503020204020204" charset="-122"/>
                        </a:rPr>
                        <a:t>型号</a:t>
                      </a:r>
                      <a:r>
                        <a:rPr lang="en-US" sz="1045" b="1" dirty="0">
                          <a:solidFill>
                            <a:srgbClr val="FFFFFF"/>
                          </a:solidFill>
                          <a:latin typeface="微软雅黑" panose="020B0503020204020204" charset="-122"/>
                        </a:rPr>
                        <a:t>       </a:t>
                      </a:r>
                      <a:r>
                        <a:rPr lang="en-US" sz="1045" b="1" dirty="0" smtClean="0">
                          <a:solidFill>
                            <a:srgbClr val="FFFFFF"/>
                          </a:solidFill>
                          <a:latin typeface="微软雅黑" panose="020B0503020204020204" charset="-122"/>
                        </a:rPr>
                        <a:t>                 </a:t>
                      </a:r>
                      <a:r>
                        <a:rPr lang="en-US" sz="1045" b="1" dirty="0">
                          <a:solidFill>
                            <a:srgbClr val="FFFFFF"/>
                          </a:solidFill>
                          <a:latin typeface="微软雅黑" panose="020B0503020204020204" charset="-122"/>
                        </a:rPr>
                        <a:t>(Part Number)</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dirty="0">
                          <a:solidFill>
                            <a:srgbClr val="FFFFFF"/>
                          </a:solidFill>
                          <a:latin typeface="Arial" panose="020B0604020202020204" pitchFamily="34" charset="0"/>
                          <a:ea typeface="微软雅黑" panose="020B0503020204020204" charset="-122"/>
                        </a:rPr>
                        <a:t>工艺</a:t>
                      </a:r>
                      <a:r>
                        <a:rPr lang="en-US" altLang="zh-CN" sz="1045" b="1" dirty="0">
                          <a:solidFill>
                            <a:srgbClr val="FFFFFF"/>
                          </a:solidFill>
                          <a:latin typeface="Arial" panose="020B0604020202020204" pitchFamily="34" charset="0"/>
                          <a:ea typeface="微软雅黑" panose="020B0503020204020204" charset="-122"/>
                        </a:rPr>
                        <a:t>   </a:t>
                      </a:r>
                      <a:r>
                        <a:rPr lang="en-US" altLang="zh-CN" sz="1045" b="1" dirty="0" smtClean="0">
                          <a:solidFill>
                            <a:srgbClr val="FFFFFF"/>
                          </a:solidFill>
                          <a:latin typeface="Arial" panose="020B0604020202020204" pitchFamily="34" charset="0"/>
                          <a:ea typeface="微软雅黑" panose="020B0503020204020204" charset="-122"/>
                        </a:rPr>
                        <a:t>             </a:t>
                      </a:r>
                      <a:r>
                        <a:rPr lang="zh-CN" sz="1045" b="1" dirty="0">
                          <a:solidFill>
                            <a:srgbClr val="FFFFFF"/>
                          </a:solidFill>
                          <a:latin typeface="Arial" panose="020B0604020202020204" pitchFamily="34" charset="0"/>
                          <a:ea typeface="微软雅黑" panose="020B0503020204020204" charset="-122"/>
                        </a:rPr>
                        <a:t>(Technology)</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dirty="0">
                          <a:solidFill>
                            <a:srgbClr val="FFFFFF"/>
                          </a:solidFill>
                          <a:latin typeface="Arial" panose="020B0604020202020204" pitchFamily="34" charset="0"/>
                          <a:ea typeface="微软雅黑" panose="020B0503020204020204" charset="-122"/>
                        </a:rPr>
                        <a:t>封装</a:t>
                      </a:r>
                      <a:r>
                        <a:rPr lang="en-US" sz="1045" b="1" dirty="0">
                          <a:solidFill>
                            <a:srgbClr val="FFFFFF"/>
                          </a:solidFill>
                          <a:latin typeface="微软雅黑" panose="020B0503020204020204" charset="-122"/>
                        </a:rPr>
                        <a:t>      </a:t>
                      </a:r>
                      <a:r>
                        <a:rPr lang="en-US" sz="1045" b="1" dirty="0" smtClean="0">
                          <a:solidFill>
                            <a:srgbClr val="FFFFFF"/>
                          </a:solidFill>
                          <a:latin typeface="微软雅黑" panose="020B0503020204020204" charset="-122"/>
                        </a:rPr>
                        <a:t>                  </a:t>
                      </a:r>
                      <a:r>
                        <a:rPr lang="en-US" sz="1045" b="1" dirty="0">
                          <a:solidFill>
                            <a:srgbClr val="FFFFFF"/>
                          </a:solidFill>
                          <a:latin typeface="微软雅黑" panose="020B0503020204020204" charset="-122"/>
                        </a:rPr>
                        <a:t>(Package)</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dirty="0" smtClean="0">
                          <a:solidFill>
                            <a:srgbClr val="FFFFFF"/>
                          </a:solidFill>
                          <a:latin typeface="Arial" panose="020B0604020202020204" pitchFamily="34" charset="0"/>
                          <a:ea typeface="微软雅黑" panose="020B0503020204020204" charset="-122"/>
                        </a:rPr>
                        <a:t>沟道</a:t>
                      </a:r>
                      <a:r>
                        <a:rPr lang="en-US" altLang="zh-CN" sz="1045" b="1" dirty="0" smtClean="0">
                          <a:solidFill>
                            <a:srgbClr val="FFFFFF"/>
                          </a:solidFill>
                          <a:latin typeface="Arial" panose="020B0604020202020204" pitchFamily="34" charset="0"/>
                          <a:ea typeface="微软雅黑" panose="020B0503020204020204" charset="-122"/>
                        </a:rPr>
                        <a:t>  </a:t>
                      </a:r>
                      <a:r>
                        <a:rPr lang="zh-CN" sz="1045" b="1" dirty="0" smtClean="0">
                          <a:solidFill>
                            <a:srgbClr val="FFFFFF"/>
                          </a:solidFill>
                          <a:latin typeface="Arial" panose="020B0604020202020204" pitchFamily="34" charset="0"/>
                          <a:ea typeface="微软雅黑" panose="020B0503020204020204" charset="-122"/>
                        </a:rPr>
                        <a:t>(</a:t>
                      </a:r>
                      <a:r>
                        <a:rPr lang="zh-CN" sz="1045" b="1" dirty="0">
                          <a:solidFill>
                            <a:srgbClr val="FFFFFF"/>
                          </a:solidFill>
                          <a:latin typeface="Arial" panose="020B0604020202020204" pitchFamily="34" charset="0"/>
                          <a:ea typeface="微软雅黑" panose="020B0503020204020204" charset="-122"/>
                        </a:rPr>
                        <a:t>Polarity)</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VDS(Max)(BVDSS(V)</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ID (Max) (ID(A))</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dirty="0">
                          <a:solidFill>
                            <a:srgbClr val="FFFFFF"/>
                          </a:solidFill>
                          <a:latin typeface="微软雅黑" panose="020B0503020204020204" charset="-122"/>
                        </a:rPr>
                        <a:t>IDM</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VTH (Typ)</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VGS</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dirty="0">
                          <a:solidFill>
                            <a:srgbClr val="FFFFFF"/>
                          </a:solidFill>
                          <a:latin typeface="微软雅黑" panose="020B0503020204020204" charset="-122"/>
                        </a:rPr>
                        <a:t>RDS(ON</a:t>
                      </a:r>
                      <a:r>
                        <a:rPr lang="en-US" sz="1045" b="1" dirty="0" smtClean="0">
                          <a:solidFill>
                            <a:srgbClr val="FFFFFF"/>
                          </a:solidFill>
                          <a:latin typeface="微软雅黑" panose="020B0503020204020204" charset="-122"/>
                        </a:rPr>
                        <a:t>) @</a:t>
                      </a:r>
                      <a:r>
                        <a:rPr lang="en-US" sz="1045" b="1" dirty="0">
                          <a:solidFill>
                            <a:srgbClr val="FFFFFF"/>
                          </a:solidFill>
                          <a:latin typeface="微软雅黑" panose="020B0503020204020204" charset="-122"/>
                        </a:rPr>
                        <a:t>10V  </a:t>
                      </a:r>
                      <a:r>
                        <a:rPr lang="en-US" sz="1045" b="1" dirty="0" err="1">
                          <a:solidFill>
                            <a:srgbClr val="FFFFFF"/>
                          </a:solidFill>
                          <a:latin typeface="微软雅黑" panose="020B0503020204020204" charset="-122"/>
                        </a:rPr>
                        <a:t>Typ</a:t>
                      </a:r>
                      <a:r>
                        <a:rPr lang="en-US" sz="1045" b="1" dirty="0">
                          <a:solidFill>
                            <a:srgbClr val="FFFFFF"/>
                          </a:solidFill>
                          <a:latin typeface="微软雅黑" panose="020B0503020204020204" charset="-122"/>
                        </a:rPr>
                        <a:t>(</a:t>
                      </a:r>
                      <a:r>
                        <a:rPr lang="en-US" sz="1045" b="1" dirty="0" err="1">
                          <a:solidFill>
                            <a:srgbClr val="FFFFFF"/>
                          </a:solidFill>
                          <a:latin typeface="微软雅黑" panose="020B0503020204020204" charset="-122"/>
                        </a:rPr>
                        <a:t>mΩ</a:t>
                      </a:r>
                      <a:r>
                        <a:rPr lang="en-US" sz="1045" b="1" dirty="0">
                          <a:solidFill>
                            <a:srgbClr val="FFFFFF"/>
                          </a:solidFill>
                          <a:latin typeface="微软雅黑" panose="020B0503020204020204" charset="-122"/>
                        </a:rPr>
                        <a:t>)</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288000">
                <a:tc>
                  <a:txBody>
                    <a:bodyPr/>
                    <a:lstStyle/>
                    <a:p>
                      <a:pPr algn="ctr">
                        <a:buNone/>
                      </a:pPr>
                      <a:r>
                        <a:rPr lang="en-US" sz="1045" b="1">
                          <a:solidFill>
                            <a:srgbClr val="3A3838"/>
                          </a:solidFill>
                          <a:latin typeface="微软雅黑" panose="020B0503020204020204" charset="-122"/>
                        </a:rPr>
                        <a:t>HM01N100PR</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平面工艺(planar)</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SOT-89</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N沟道</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0.1A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0.3A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46Ω</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HM3N100/F/D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平面工艺(planar)</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TO-220/TO-220F/  TO-263</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N沟道</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1000V</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12A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3.5V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3.5Ω</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HM8N100F/A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平面工艺(planar)</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TO-220F/TO-3P</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N沟道</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1000V</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8A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24A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3.5V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1.18Ω</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HM3N120/F/A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平面工艺(planar)</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TO-220/TO-220F</a:t>
                      </a:r>
                      <a:r>
                        <a:rPr lang="en-US" sz="1045" b="1" dirty="0" smtClean="0">
                          <a:solidFill>
                            <a:srgbClr val="3A3838"/>
                          </a:solidFill>
                          <a:latin typeface="微软雅黑" panose="020B0503020204020204" charset="-122"/>
                        </a:rPr>
                        <a:t>/   </a:t>
                      </a:r>
                      <a:r>
                        <a:rPr lang="en-US" sz="1045" b="1" dirty="0">
                          <a:solidFill>
                            <a:srgbClr val="3A3838"/>
                          </a:solidFill>
                          <a:latin typeface="微软雅黑" panose="020B0503020204020204" charset="-122"/>
                        </a:rPr>
                        <a:t>TO-3P</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N沟道</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1200V</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3A</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12A</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4V</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5.1Ω</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HM3N150/F/A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平面工艺(planar)</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TO-220/TO-220F</a:t>
                      </a:r>
                      <a:r>
                        <a:rPr lang="en-US" sz="1045" b="1" dirty="0" smtClean="0">
                          <a:solidFill>
                            <a:srgbClr val="3A3838"/>
                          </a:solidFill>
                          <a:latin typeface="微软雅黑" panose="020B0503020204020204" charset="-122"/>
                        </a:rPr>
                        <a:t>/     </a:t>
                      </a:r>
                      <a:r>
                        <a:rPr lang="en-US" sz="1045" b="1" dirty="0">
                          <a:solidFill>
                            <a:srgbClr val="3A3838"/>
                          </a:solidFill>
                          <a:latin typeface="微软雅黑" panose="020B0503020204020204" charset="-122"/>
                        </a:rPr>
                        <a:t>TO-3P</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N沟道</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1500V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12A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4V</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30V</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5Ω</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 name="副标题 9"/>
          <p:cNvSpPr>
            <a:spLocks noGrp="1"/>
          </p:cNvSpPr>
          <p:nvPr>
            <p:ph type="subTitle" idx="1"/>
            <p:custDataLst>
              <p:tags r:id="rId3"/>
            </p:custDataLst>
          </p:nvPr>
        </p:nvSpPr>
        <p:spPr>
          <a:xfrm>
            <a:off x="292100" y="3776980"/>
            <a:ext cx="8526780" cy="699770"/>
          </a:xfrm>
        </p:spPr>
        <p:txBody>
          <a:bodyPr>
            <a:normAutofit/>
          </a:bodyPr>
          <a:lstStyle/>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应用领域：</a:t>
            </a:r>
            <a:r>
              <a:rPr lang="zh-CN" altLang="en-US" sz="1450" dirty="0">
                <a:solidFill>
                  <a:schemeClr val="bg1">
                    <a:lumMod val="85000"/>
                    <a:lumOff val="15000"/>
                  </a:schemeClr>
                </a:solidFill>
                <a:latin typeface="微软雅黑" panose="020B0503020204020204" charset="-122"/>
                <a:ea typeface="微软雅黑" panose="020B0503020204020204" charset="-122"/>
              </a:rPr>
              <a:t>充电桩</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光伏</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伺服驱动</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电源</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电焊机</a:t>
            </a:r>
            <a:r>
              <a:rPr lang="en-US" altLang="zh-CN" sz="1450" dirty="0">
                <a:solidFill>
                  <a:schemeClr val="bg1">
                    <a:lumMod val="85000"/>
                    <a:lumOff val="15000"/>
                  </a:schemeClr>
                </a:solidFill>
                <a:latin typeface="微软雅黑" panose="020B0503020204020204" charset="-122"/>
                <a:ea typeface="微软雅黑" panose="020B0503020204020204" charset="-122"/>
              </a:rPr>
              <a:t>/UPS/</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变频器等产品。</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dirty="0" smtClean="0"/>
              <a:t>5</a:t>
            </a:r>
            <a:r>
              <a:rPr lang="en-US" altLang="zh-CN" dirty="0" smtClean="0"/>
              <a:t>-2</a:t>
            </a:r>
            <a:endParaRPr lang="zh-CN" altLang="en-US" dirty="0"/>
          </a:p>
        </p:txBody>
      </p:sp>
      <p:sp>
        <p:nvSpPr>
          <p:cNvPr id="8" name="TextBox 3"/>
          <p:cNvSpPr txBox="1"/>
          <p:nvPr>
            <p:custDataLst>
              <p:tags r:id="rId1"/>
            </p:custDataLst>
          </p:nvPr>
        </p:nvSpPr>
        <p:spPr>
          <a:xfrm>
            <a:off x="3257320" y="80486"/>
            <a:ext cx="4289381" cy="738664"/>
          </a:xfrm>
          <a:prstGeom prst="rect">
            <a:avLst/>
          </a:prstGeom>
          <a:noFill/>
        </p:spPr>
        <p:txBody>
          <a:bodyPr wrap="square" rtlCol="0">
            <a:spAutoFit/>
          </a:bodyPr>
          <a:lstStyle/>
          <a:p>
            <a:r>
              <a:rPr lang="zh-CN" altLang="en-US" sz="2100" b="1" kern="2000" dirty="0" smtClean="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高压</a:t>
            </a:r>
            <a:r>
              <a:rPr lang="en-US" altLang="zh-CN"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PMOS</a:t>
            </a:r>
            <a:endPar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endParaRPr>
          </a:p>
          <a:p>
            <a:endPar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endParaRP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4" name="表格 3"/>
          <p:cNvGraphicFramePr>
            <a:graphicFrameLocks noGrp="1"/>
          </p:cNvGraphicFramePr>
          <p:nvPr>
            <p:custDataLst>
              <p:tags r:id="rId2"/>
            </p:custDataLst>
          </p:nvPr>
        </p:nvGraphicFramePr>
        <p:xfrm>
          <a:off x="304800" y="742950"/>
          <a:ext cx="8482965" cy="3590411"/>
        </p:xfrm>
        <a:graphic>
          <a:graphicData uri="http://schemas.openxmlformats.org/drawingml/2006/table">
            <a:tbl>
              <a:tblPr/>
              <a:tblGrid>
                <a:gridCol w="977265"/>
                <a:gridCol w="1112520"/>
                <a:gridCol w="1330960"/>
                <a:gridCol w="607060"/>
                <a:gridCol w="752475"/>
                <a:gridCol w="680720"/>
                <a:gridCol w="571500"/>
                <a:gridCol w="452755"/>
                <a:gridCol w="496570"/>
                <a:gridCol w="702945"/>
                <a:gridCol w="798195"/>
              </a:tblGrid>
              <a:tr h="283845">
                <a:tc gridSpan="11">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sym typeface="+mn-ea"/>
                        </a:rPr>
                        <a:t>高压</a:t>
                      </a:r>
                      <a:r>
                        <a:rPr lang="en-US" altLang="zh-CN" sz="1650" b="1" kern="1200" dirty="0">
                          <a:solidFill>
                            <a:schemeClr val="bg1">
                              <a:lumMod val="75000"/>
                              <a:lumOff val="25000"/>
                            </a:schemeClr>
                          </a:solidFill>
                          <a:latin typeface="Arial" panose="020B0604020202020204" pitchFamily="34" charset="0"/>
                          <a:ea typeface="微软雅黑" panose="020B0503020204020204" charset="-122"/>
                          <a:cs typeface="+mn-cs"/>
                          <a:sym typeface="+mn-ea"/>
                        </a:rPr>
                        <a:t>PMOS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489585">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FFFFFF"/>
                          </a:solidFill>
                          <a:latin typeface="Arial" panose="020B0604020202020204" pitchFamily="34" charset="0"/>
                          <a:ea typeface="微软雅黑" panose="020B0503020204020204" charset="-122"/>
                        </a:rPr>
                        <a:t>型号</a:t>
                      </a:r>
                      <a:r>
                        <a:rPr lang="en-US" altLang="zh-CN" sz="1000" b="1" dirty="0">
                          <a:solidFill>
                            <a:srgbClr val="FFFFFF"/>
                          </a:solidFill>
                          <a:latin typeface="Arial" panose="020B0604020202020204" pitchFamily="34" charset="0"/>
                          <a:ea typeface="微软雅黑" panose="020B0503020204020204" charset="-122"/>
                        </a:rPr>
                        <a:t>     </a:t>
                      </a:r>
                      <a:r>
                        <a:rPr lang="en-US" altLang="zh-CN" sz="1000" b="1" dirty="0" smtClean="0">
                          <a:solidFill>
                            <a:srgbClr val="FFFFFF"/>
                          </a:solidFill>
                          <a:latin typeface="Arial" panose="020B0604020202020204" pitchFamily="34" charset="0"/>
                          <a:ea typeface="微软雅黑" panose="020B0503020204020204" charset="-122"/>
                        </a:rPr>
                        <a:t>                   </a:t>
                      </a:r>
                      <a:r>
                        <a:rPr lang="zh-CN" sz="1000" b="1" dirty="0">
                          <a:solidFill>
                            <a:srgbClr val="FFFFFF"/>
                          </a:solidFill>
                          <a:latin typeface="Arial" panose="020B0604020202020204" pitchFamily="34" charset="0"/>
                          <a:ea typeface="微软雅黑" panose="020B0503020204020204" charset="-122"/>
                        </a:rPr>
                        <a:t>(Part Number)</a:t>
                      </a:r>
                      <a:endParaRPr lang="zh-CN" altLang="en-US" sz="100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1F497D"/>
                    </a:solid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FFFFFF"/>
                          </a:solidFill>
                          <a:latin typeface="Arial" panose="020B0604020202020204" pitchFamily="34" charset="0"/>
                          <a:ea typeface="微软雅黑" panose="020B0503020204020204" charset="-122"/>
                        </a:rPr>
                        <a:t>工艺</a:t>
                      </a:r>
                      <a:r>
                        <a:rPr lang="en-US" sz="1000" b="1" dirty="0">
                          <a:solidFill>
                            <a:srgbClr val="FFFFFF"/>
                          </a:solidFill>
                          <a:latin typeface="微软雅黑" panose="020B0503020204020204" charset="-122"/>
                        </a:rPr>
                        <a:t>        (Technology)</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1F497D"/>
                    </a:solid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smtClean="0">
                          <a:solidFill>
                            <a:srgbClr val="FFFFFF"/>
                          </a:solidFill>
                          <a:latin typeface="Arial" panose="020B0604020202020204" pitchFamily="34" charset="0"/>
                          <a:ea typeface="微软雅黑" panose="020B0503020204020204" charset="-122"/>
                        </a:rPr>
                        <a:t>封装</a:t>
                      </a:r>
                      <a:r>
                        <a:rPr lang="en-US" altLang="zh-CN" sz="1000" b="1" dirty="0" smtClean="0">
                          <a:solidFill>
                            <a:srgbClr val="FFFFFF"/>
                          </a:solidFill>
                          <a:latin typeface="Arial" panose="020B0604020202020204" pitchFamily="34" charset="0"/>
                          <a:ea typeface="微软雅黑" panose="020B0503020204020204" charset="-122"/>
                        </a:rPr>
                        <a:t>                  </a:t>
                      </a:r>
                      <a:r>
                        <a:rPr lang="zh-CN" sz="1000" b="1" dirty="0" smtClean="0">
                          <a:solidFill>
                            <a:srgbClr val="FFFFFF"/>
                          </a:solidFill>
                          <a:latin typeface="Arial" panose="020B0604020202020204" pitchFamily="34" charset="0"/>
                          <a:ea typeface="微软雅黑" panose="020B0503020204020204" charset="-122"/>
                        </a:rPr>
                        <a:t>(</a:t>
                      </a:r>
                      <a:r>
                        <a:rPr lang="zh-CN" sz="1000" b="1" dirty="0">
                          <a:solidFill>
                            <a:srgbClr val="FFFFFF"/>
                          </a:solidFill>
                          <a:latin typeface="Arial" panose="020B0604020202020204" pitchFamily="34" charset="0"/>
                          <a:ea typeface="微软雅黑" panose="020B0503020204020204" charset="-122"/>
                        </a:rPr>
                        <a:t>Package)</a:t>
                      </a:r>
                      <a:endParaRPr lang="zh-CN" altLang="en-US" sz="100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1F497D"/>
                    </a:solid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FFFFFF"/>
                          </a:solidFill>
                          <a:latin typeface="Arial" panose="020B0604020202020204" pitchFamily="34" charset="0"/>
                          <a:ea typeface="微软雅黑" panose="020B0503020204020204" charset="-122"/>
                        </a:rPr>
                        <a:t>沟道(Polarity)</a:t>
                      </a:r>
                      <a:endParaRPr lang="zh-CN" altLang="en-US" sz="100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1F497D"/>
                    </a:solid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FFFFFF"/>
                          </a:solidFill>
                          <a:latin typeface="微软雅黑" panose="020B0503020204020204" charset="-122"/>
                        </a:rPr>
                        <a:t>VDS(Max) (BVDSS(V)</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1F497D"/>
                    </a:solid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FFFFFF"/>
                          </a:solidFill>
                          <a:latin typeface="微软雅黑" panose="020B0503020204020204" charset="-122"/>
                        </a:rPr>
                        <a:t>ID(Max) (ID(A))</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1F497D"/>
                    </a:solid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FFFFFF"/>
                          </a:solidFill>
                          <a:latin typeface="微软雅黑" panose="020B0503020204020204" charset="-122"/>
                        </a:rPr>
                        <a:t>IDM</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1F497D"/>
                    </a:solid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FFFFFF"/>
                          </a:solidFill>
                          <a:latin typeface="微软雅黑" panose="020B0503020204020204" charset="-122"/>
                        </a:rPr>
                        <a:t>VTH (</a:t>
                      </a:r>
                      <a:r>
                        <a:rPr lang="en-US" sz="1000" b="1" dirty="0" err="1">
                          <a:solidFill>
                            <a:srgbClr val="FFFFFF"/>
                          </a:solidFill>
                          <a:latin typeface="微软雅黑" panose="020B0503020204020204" charset="-122"/>
                        </a:rPr>
                        <a:t>Typ</a:t>
                      </a:r>
                      <a:r>
                        <a:rPr lang="en-US" sz="1000" b="1" dirty="0">
                          <a:solidFill>
                            <a:srgbClr val="FFFFFF"/>
                          </a:solidFill>
                          <a:latin typeface="微软雅黑" panose="020B0503020204020204" charset="-122"/>
                        </a:rPr>
                        <a:t>)</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1F497D"/>
                    </a:solid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FFFFFF"/>
                          </a:solidFill>
                          <a:latin typeface="微软雅黑" panose="020B0503020204020204" charset="-122"/>
                        </a:rPr>
                        <a:t>VGS</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1F497D"/>
                    </a:solid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FFFFFF"/>
                          </a:solidFill>
                          <a:latin typeface="微软雅黑" panose="020B0503020204020204" charset="-122"/>
                        </a:rPr>
                        <a:t>RDS(ON)</a:t>
                      </a:r>
                    </a:p>
                    <a:p>
                      <a:pPr algn="ctr">
                        <a:buNone/>
                      </a:pPr>
                      <a:r>
                        <a:rPr lang="en-US" sz="1000" b="1" dirty="0">
                          <a:solidFill>
                            <a:srgbClr val="FFFFFF"/>
                          </a:solidFill>
                          <a:latin typeface="微软雅黑" panose="020B0503020204020204" charset="-122"/>
                        </a:rPr>
                        <a:t>@-10V </a:t>
                      </a:r>
                      <a:r>
                        <a:rPr lang="en-US" sz="1000" b="1" dirty="0" err="1">
                          <a:solidFill>
                            <a:srgbClr val="FFFFFF"/>
                          </a:solidFill>
                          <a:latin typeface="微软雅黑" panose="020B0503020204020204" charset="-122"/>
                        </a:rPr>
                        <a:t>Typ</a:t>
                      </a:r>
                      <a:r>
                        <a:rPr lang="en-US" sz="1000" b="1" dirty="0">
                          <a:solidFill>
                            <a:srgbClr val="FFFFFF"/>
                          </a:solidFill>
                          <a:latin typeface="微软雅黑" panose="020B0503020204020204" charset="-122"/>
                        </a:rPr>
                        <a:t>(</a:t>
                      </a:r>
                      <a:r>
                        <a:rPr lang="en-US" sz="1000" b="1" dirty="0" err="1">
                          <a:solidFill>
                            <a:srgbClr val="FFFFFF"/>
                          </a:solidFill>
                          <a:latin typeface="微软雅黑" panose="020B0503020204020204" charset="-122"/>
                        </a:rPr>
                        <a:t>mΩ</a:t>
                      </a:r>
                      <a:r>
                        <a:rPr lang="en-US" sz="1000" b="1" dirty="0">
                          <a:solidFill>
                            <a:srgbClr val="FFFFFF"/>
                          </a:solidFill>
                          <a:latin typeface="微软雅黑" panose="020B0503020204020204" charset="-122"/>
                        </a:rPr>
                        <a:t>)</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1F497D"/>
                    </a:solid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FFFFFF"/>
                          </a:solidFill>
                          <a:latin typeface="微软雅黑" panose="020B0503020204020204" charset="-122"/>
                        </a:rPr>
                        <a:t>RDS(ON)</a:t>
                      </a:r>
                    </a:p>
                    <a:p>
                      <a:pPr algn="ctr">
                        <a:buNone/>
                      </a:pPr>
                      <a:r>
                        <a:rPr lang="en-US" sz="1000" b="1" dirty="0">
                          <a:solidFill>
                            <a:srgbClr val="FFFFFF"/>
                          </a:solidFill>
                          <a:latin typeface="微软雅黑" panose="020B0503020204020204" charset="-122"/>
                        </a:rPr>
                        <a:t>@-4.5V </a:t>
                      </a:r>
                      <a:r>
                        <a:rPr lang="en-US" sz="1000" b="1" dirty="0" err="1">
                          <a:solidFill>
                            <a:srgbClr val="FFFFFF"/>
                          </a:solidFill>
                          <a:latin typeface="微软雅黑" panose="020B0503020204020204" charset="-122"/>
                        </a:rPr>
                        <a:t>Typ</a:t>
                      </a:r>
                      <a:r>
                        <a:rPr lang="en-US" sz="1000" b="1" dirty="0">
                          <a:solidFill>
                            <a:srgbClr val="FFFFFF"/>
                          </a:solidFill>
                          <a:latin typeface="微软雅黑" panose="020B0503020204020204" charset="-122"/>
                        </a:rPr>
                        <a:t>(</a:t>
                      </a:r>
                      <a:r>
                        <a:rPr lang="en-US" sz="1000" b="1" dirty="0" err="1">
                          <a:solidFill>
                            <a:srgbClr val="FFFFFF"/>
                          </a:solidFill>
                          <a:latin typeface="微软雅黑" panose="020B0503020204020204" charset="-122"/>
                        </a:rPr>
                        <a:t>mΩ</a:t>
                      </a:r>
                      <a:r>
                        <a:rPr lang="en-US" sz="1000" b="1" dirty="0">
                          <a:solidFill>
                            <a:srgbClr val="FFFFFF"/>
                          </a:solidFill>
                          <a:latin typeface="微软雅黑" panose="020B0503020204020204" charset="-122"/>
                        </a:rPr>
                        <a:t>)</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1F497D"/>
                    </a:solidFill>
                  </a:tcPr>
                </a:tc>
              </a:tr>
              <a:tr h="190500">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HM1P15MR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沟槽</a:t>
                      </a:r>
                      <a:r>
                        <a:rPr lang="zh-CN" sz="1000" b="1" dirty="0" smtClean="0">
                          <a:solidFill>
                            <a:srgbClr val="3A3838"/>
                          </a:solidFill>
                          <a:latin typeface="Arial" panose="020B0604020202020204" pitchFamily="34" charset="0"/>
                          <a:ea typeface="微软雅黑" panose="020B0503020204020204" charset="-122"/>
                        </a:rPr>
                        <a:t>工艺(</a:t>
                      </a:r>
                      <a:r>
                        <a:rPr lang="zh-CN" sz="1000" b="1" dirty="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SOT23-3L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smtClean="0">
                          <a:solidFill>
                            <a:srgbClr val="3A3838"/>
                          </a:solidFill>
                          <a:latin typeface="微软雅黑" panose="020B0503020204020204" charset="-122"/>
                        </a:rPr>
                        <a:t>-150V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-1A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-4A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780mΩ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980mΩ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91135">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HM4489</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SOP8</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-150V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-8A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780mΩ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980mΩ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98755">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smtClean="0">
                          <a:solidFill>
                            <a:srgbClr val="3A3838"/>
                          </a:solidFill>
                          <a:latin typeface="微软雅黑" panose="020B0503020204020204" charset="-122"/>
                        </a:rPr>
                        <a:t>HM2P15R/PR</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a:solidFill>
                            <a:srgbClr val="3A3838"/>
                          </a:solidFill>
                          <a:latin typeface="Arial" panose="020B0604020202020204" pitchFamily="34" charset="0"/>
                          <a:ea typeface="微软雅黑" panose="020B0503020204020204" charset="-122"/>
                        </a:rPr>
                        <a:t>沟槽工艺(Trench)</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SOT-223/SOT-89</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-150V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-2A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-8A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780mΩ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980mΩ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91770">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HM4P15Q</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a:solidFill>
                            <a:srgbClr val="3A3838"/>
                          </a:solidFill>
                          <a:latin typeface="Arial" panose="020B0604020202020204" pitchFamily="34" charset="0"/>
                          <a:ea typeface="微软雅黑" panose="020B0503020204020204" charset="-122"/>
                        </a:rPr>
                        <a:t>沟槽工艺(Trench)</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DFN3X3-8L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-150V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-4A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-12A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780mΩ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980mΩ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91770">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HM5P15D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a:solidFill>
                            <a:srgbClr val="3A3838"/>
                          </a:solidFill>
                          <a:latin typeface="Arial" panose="020B0604020202020204" pitchFamily="34" charset="0"/>
                          <a:ea typeface="微软雅黑" panose="020B0503020204020204" charset="-122"/>
                        </a:rPr>
                        <a:t>沟槽工艺(Trench)</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DFN5X6-8L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-150V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-5A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-15A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780mΩ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980mΩ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89865">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HM6P15K</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a:solidFill>
                            <a:srgbClr val="3A3838"/>
                          </a:solidFill>
                          <a:latin typeface="Arial" panose="020B0604020202020204" pitchFamily="34" charset="0"/>
                          <a:ea typeface="微软雅黑" panose="020B0503020204020204" charset="-122"/>
                        </a:rPr>
                        <a:t>沟槽工艺(Trench)</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TO-252</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-150V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-6A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-18A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780mΩ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980mΩ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91135">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HM25P15K</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a:solidFill>
                            <a:srgbClr val="3A3838"/>
                          </a:solidFill>
                          <a:latin typeface="Arial" panose="020B0604020202020204" pitchFamily="34" charset="0"/>
                          <a:ea typeface="微软雅黑" panose="020B0503020204020204" charset="-122"/>
                        </a:rPr>
                        <a:t>沟槽工艺(Trench)</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TO-252</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-150V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-100A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-1.9V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120mΩ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131mΩ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92405">
                <a:tc>
                  <a:txBody>
                    <a:bodyPr/>
                    <a:lstStyle/>
                    <a:p>
                      <a:pPr algn="ctr">
                        <a:buNone/>
                      </a:pPr>
                      <a:r>
                        <a:rPr lang="en-US" altLang="en-US" sz="1000" b="1">
                          <a:solidFill>
                            <a:srgbClr val="3A3838"/>
                          </a:solidFill>
                          <a:latin typeface="微软雅黑" panose="020B0503020204020204" charset="-122"/>
                        </a:rPr>
                        <a:t>HM4P20K</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sym typeface="+mn-ea"/>
                        </a:rPr>
                        <a:t>沟槽工艺(Trench)</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dirty="0">
                          <a:solidFill>
                            <a:srgbClr val="3A3838"/>
                          </a:solidFill>
                          <a:latin typeface="微软雅黑" panose="020B0503020204020204" charset="-122"/>
                        </a:rPr>
                        <a:t>TO-252</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000" b="1" dirty="0">
                          <a:solidFill>
                            <a:srgbClr val="3A3838"/>
                          </a:solidFill>
                          <a:latin typeface="Arial" panose="020B0604020202020204" pitchFamily="34" charset="0"/>
                          <a:ea typeface="微软雅黑" panose="020B0503020204020204" charset="-122"/>
                        </a:rPr>
                        <a:t>P沟道</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sym typeface="+mn-ea"/>
                        </a:rPr>
                        <a:t>-200V</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a:solidFill>
                            <a:srgbClr val="3A3838"/>
                          </a:solidFill>
                          <a:latin typeface="微软雅黑" panose="020B0503020204020204" charset="-122"/>
                        </a:rPr>
                        <a:t>-4A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dirty="0">
                          <a:solidFill>
                            <a:srgbClr val="3A3838"/>
                          </a:solidFill>
                          <a:latin typeface="微软雅黑" panose="020B0503020204020204" charset="-122"/>
                        </a:rPr>
                        <a:t>-12A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sym typeface="+mn-ea"/>
                        </a:rPr>
                        <a:t>-3.0V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a:solidFill>
                            <a:srgbClr val="3A3838"/>
                          </a:solidFill>
                          <a:latin typeface="微软雅黑" panose="020B0503020204020204" charset="-122"/>
                        </a:rPr>
                        <a:t>-20V</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a:solidFill>
                            <a:srgbClr val="3A3838"/>
                          </a:solidFill>
                          <a:latin typeface="微软雅黑" panose="020B0503020204020204" charset="-122"/>
                        </a:rPr>
                        <a:t>1250mΩ</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91770">
                <a:tc>
                  <a:txBody>
                    <a:bodyPr/>
                    <a:lstStyle/>
                    <a:p>
                      <a:pPr algn="ctr">
                        <a:buNone/>
                      </a:pPr>
                      <a:r>
                        <a:rPr lang="en-US" altLang="en-US" sz="1000" b="1" dirty="0">
                          <a:solidFill>
                            <a:srgbClr val="3A3838"/>
                          </a:solidFill>
                          <a:latin typeface="微软雅黑" panose="020B0503020204020204" charset="-122"/>
                        </a:rPr>
                        <a:t>HM2P20Q/D</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sym typeface="+mn-ea"/>
                        </a:rPr>
                        <a:t>沟槽工艺(Trench)</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dirty="0">
                          <a:solidFill>
                            <a:srgbClr val="3A3838"/>
                          </a:solidFill>
                          <a:latin typeface="微软雅黑" panose="020B0503020204020204" charset="-122"/>
                        </a:rPr>
                        <a:t>PDFN3X3-8L/ </a:t>
                      </a:r>
                      <a:r>
                        <a:rPr lang="en-US" altLang="en-US" sz="1000" b="1" dirty="0" smtClean="0">
                          <a:solidFill>
                            <a:srgbClr val="3A3838"/>
                          </a:solidFill>
                          <a:latin typeface="微软雅黑" panose="020B0503020204020204" charset="-122"/>
                        </a:rPr>
                        <a:t>DFN5X6-8L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000" b="1" dirty="0">
                          <a:solidFill>
                            <a:srgbClr val="3A3838"/>
                          </a:solidFill>
                          <a:latin typeface="Arial" panose="020B0604020202020204" pitchFamily="34" charset="0"/>
                          <a:ea typeface="微软雅黑" panose="020B0503020204020204" charset="-122"/>
                        </a:rPr>
                        <a:t>P沟道</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sym typeface="+mn-ea"/>
                        </a:rPr>
                        <a:t>-200V</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a:solidFill>
                            <a:srgbClr val="3A3838"/>
                          </a:solidFill>
                          <a:latin typeface="微软雅黑" panose="020B0503020204020204" charset="-122"/>
                        </a:rPr>
                        <a:t>-2A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dirty="0">
                          <a:solidFill>
                            <a:srgbClr val="3A3838"/>
                          </a:solidFill>
                          <a:latin typeface="微软雅黑" panose="020B0503020204020204" charset="-122"/>
                        </a:rPr>
                        <a:t>-6A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sym typeface="+mn-ea"/>
                        </a:rPr>
                        <a:t>-3.0V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a:solidFill>
                            <a:srgbClr val="3A3838"/>
                          </a:solidFill>
                          <a:latin typeface="微软雅黑" panose="020B0503020204020204" charset="-122"/>
                        </a:rPr>
                        <a:t>-20V</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a:solidFill>
                            <a:srgbClr val="3A3838"/>
                          </a:solidFill>
                          <a:latin typeface="微软雅黑" panose="020B0503020204020204" charset="-122"/>
                        </a:rPr>
                        <a:t>1250mΩ</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92405">
                <a:tc>
                  <a:txBody>
                    <a:bodyPr/>
                    <a:lstStyle/>
                    <a:p>
                      <a:pPr algn="ctr">
                        <a:buNone/>
                      </a:pPr>
                      <a:r>
                        <a:rPr lang="en-US" altLang="en-US" sz="1000" b="1" dirty="0">
                          <a:solidFill>
                            <a:srgbClr val="3A3838"/>
                          </a:solidFill>
                          <a:latin typeface="微软雅黑" panose="020B0503020204020204" charset="-122"/>
                        </a:rPr>
                        <a:t>HM1P20</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sym typeface="+mn-ea"/>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dirty="0">
                          <a:solidFill>
                            <a:srgbClr val="3A3838"/>
                          </a:solidFill>
                          <a:latin typeface="微软雅黑" panose="020B0503020204020204" charset="-122"/>
                        </a:rPr>
                        <a:t>SOP-8</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000" b="1" dirty="0">
                          <a:solidFill>
                            <a:srgbClr val="3A3838"/>
                          </a:solidFill>
                          <a:latin typeface="Arial" panose="020B0604020202020204" pitchFamily="34" charset="0"/>
                          <a:ea typeface="微软雅黑" panose="020B0503020204020204" charset="-122"/>
                        </a:rPr>
                        <a:t>P沟道</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sym typeface="+mn-ea"/>
                        </a:rPr>
                        <a:t>-200V</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a:solidFill>
                            <a:srgbClr val="3A3838"/>
                          </a:solidFill>
                          <a:latin typeface="微软雅黑" panose="020B0503020204020204" charset="-122"/>
                        </a:rPr>
                        <a:t>-1A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dirty="0">
                          <a:solidFill>
                            <a:srgbClr val="3A3838"/>
                          </a:solidFill>
                          <a:latin typeface="微软雅黑" panose="020B0503020204020204" charset="-122"/>
                        </a:rPr>
                        <a:t>-3A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sym typeface="+mn-ea"/>
                        </a:rPr>
                        <a:t>-3.0V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dirty="0">
                          <a:solidFill>
                            <a:srgbClr val="3A3838"/>
                          </a:solidFill>
                          <a:latin typeface="微软雅黑" panose="020B0503020204020204" charset="-122"/>
                        </a:rPr>
                        <a:t>-20V</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dirty="0">
                          <a:solidFill>
                            <a:srgbClr val="3A3838"/>
                          </a:solidFill>
                          <a:latin typeface="微软雅黑" panose="020B0503020204020204" charset="-122"/>
                        </a:rPr>
                        <a:t>1250mΩ</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77165">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smtClean="0">
                          <a:solidFill>
                            <a:srgbClr val="3A3838"/>
                          </a:solidFill>
                          <a:latin typeface="微软雅黑" panose="020B0503020204020204" charset="-122"/>
                        </a:rPr>
                        <a:t>HM11P20/D</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a:solidFill>
                            <a:srgbClr val="3A3838"/>
                          </a:solidFill>
                          <a:latin typeface="Arial" panose="020B0604020202020204" pitchFamily="34" charset="0"/>
                          <a:ea typeface="微软雅黑" panose="020B0503020204020204" charset="-122"/>
                        </a:rPr>
                        <a:t>沟槽工艺(Trench)</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smtClean="0">
                          <a:solidFill>
                            <a:srgbClr val="3A3838"/>
                          </a:solidFill>
                          <a:latin typeface="微软雅黑" panose="020B0503020204020204" charset="-122"/>
                        </a:rPr>
                        <a:t>TO-220/TO-263</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-200V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-11A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-33A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-3.0V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240mΩ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91770">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HM02P30R/PR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a:solidFill>
                            <a:srgbClr val="3A3838"/>
                          </a:solidFill>
                          <a:latin typeface="Arial" panose="020B0604020202020204" pitchFamily="34" charset="0"/>
                          <a:ea typeface="微软雅黑" panose="020B0503020204020204" charset="-122"/>
                        </a:rPr>
                        <a:t>沟槽工艺(Trench)</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SOT-223/SOT-89</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-300V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-0.2A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-0.6A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-0.85V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17mΩ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30mΩ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89230">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HM05P35MR</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a:solidFill>
                            <a:srgbClr val="3A3838"/>
                          </a:solidFill>
                          <a:latin typeface="Arial" panose="020B0604020202020204" pitchFamily="34" charset="0"/>
                          <a:ea typeface="微软雅黑" panose="020B0503020204020204" charset="-122"/>
                        </a:rPr>
                        <a:t>沟槽工艺(Trench)</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SOT23-3L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-350V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-0.5A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-1.5A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-1.4V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15.5mΩ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84785">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HM4889</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a:solidFill>
                            <a:srgbClr val="3A3838"/>
                          </a:solidFill>
                          <a:latin typeface="Arial" panose="020B0604020202020204" pitchFamily="34" charset="0"/>
                          <a:ea typeface="微软雅黑" panose="020B0503020204020204" charset="-122"/>
                        </a:rPr>
                        <a:t>沟槽工艺(Trench)</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SOP8</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zh-CN" sz="1000" b="1" dirty="0">
                          <a:solidFill>
                            <a:srgbClr val="3A3838"/>
                          </a:solidFill>
                          <a:latin typeface="Arial" panose="020B0604020202020204" pitchFamily="34" charset="0"/>
                          <a:ea typeface="微软雅黑" panose="020B0503020204020204" charset="-122"/>
                        </a:rPr>
                        <a:t>双P沟道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-150V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-8A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a:solidFill>
                            <a:srgbClr val="3A3838"/>
                          </a:solidFill>
                          <a:latin typeface="微软雅黑" panose="020B0503020204020204" charset="-122"/>
                        </a:rPr>
                        <a:t>780mΩ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791845" eaLnBrk="1" fontAlgn="base" latinLnBrk="0" hangingPunct="1">
                        <a:lnSpc>
                          <a:spcPct val="100000"/>
                        </a:lnSpc>
                        <a:spcBef>
                          <a:spcPct val="0"/>
                        </a:spcBef>
                        <a:spcAft>
                          <a:spcPct val="0"/>
                        </a:spcAft>
                        <a:buNone/>
                        <a:defRPr sz="1560" b="0" i="0" u="none" kern="1200" baseline="0">
                          <a:solidFill>
                            <a:schemeClr val="tx1"/>
                          </a:solidFill>
                          <a:latin typeface="+mn-lt"/>
                          <a:ea typeface="+mn-ea"/>
                          <a:cs typeface="+mn-cs"/>
                        </a:defRPr>
                      </a:lvl1pPr>
                      <a:lvl2pPr marL="396240" lvl="1"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791845" lvl="2"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188085" lvl="3"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583690" lvl="4"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979930" lvl="5"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376170" lvl="6"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771775" lvl="7"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168015" lvl="8" indent="0" algn="l" defTabSz="50292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buNone/>
                      </a:pPr>
                      <a:r>
                        <a:rPr lang="en-US" sz="1000" b="1" dirty="0">
                          <a:solidFill>
                            <a:srgbClr val="3A3838"/>
                          </a:solidFill>
                          <a:latin typeface="微软雅黑" panose="020B0503020204020204" charset="-122"/>
                        </a:rPr>
                        <a:t>980mΩ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7" name="副标题 9"/>
          <p:cNvSpPr>
            <a:spLocks noGrp="1"/>
          </p:cNvSpPr>
          <p:nvPr>
            <p:ph type="subTitle" idx="1"/>
            <p:custDataLst>
              <p:tags r:id="rId3"/>
            </p:custDataLst>
          </p:nvPr>
        </p:nvSpPr>
        <p:spPr>
          <a:xfrm>
            <a:off x="304800" y="4400550"/>
            <a:ext cx="8755380" cy="542925"/>
          </a:xfrm>
        </p:spPr>
        <p:txBody>
          <a:bodyPr>
            <a:normAutofit fontScale="65000" lnSpcReduction="20000"/>
          </a:bodyPr>
          <a:lstStyle/>
          <a:p>
            <a:pPr algn="l"/>
            <a:r>
              <a:rPr lang="zh-CN" altLang="en-US" sz="2570" b="1" dirty="0">
                <a:solidFill>
                  <a:schemeClr val="bg1">
                    <a:lumMod val="75000"/>
                    <a:lumOff val="25000"/>
                  </a:schemeClr>
                </a:solidFill>
                <a:latin typeface="Arial" panose="020B0604020202020204" pitchFamily="34" charset="0"/>
                <a:ea typeface="微软雅黑" panose="020B0503020204020204" charset="-122"/>
              </a:rPr>
              <a:t>优点：</a:t>
            </a:r>
            <a:r>
              <a:rPr lang="zh-CN" altLang="en-US" sz="2570" dirty="0">
                <a:solidFill>
                  <a:schemeClr val="bg1">
                    <a:lumMod val="85000"/>
                    <a:lumOff val="15000"/>
                  </a:schemeClr>
                </a:solidFill>
                <a:latin typeface="微软雅黑" panose="020B0503020204020204" charset="-122"/>
                <a:ea typeface="微软雅黑" panose="020B0503020204020204" charset="-122"/>
              </a:rPr>
              <a:t>耐压</a:t>
            </a:r>
            <a:r>
              <a:rPr lang="en-US" altLang="zh-CN" sz="2570" dirty="0">
                <a:solidFill>
                  <a:schemeClr val="bg1">
                    <a:lumMod val="85000"/>
                    <a:lumOff val="15000"/>
                  </a:schemeClr>
                </a:solidFill>
                <a:latin typeface="微软雅黑" panose="020B0503020204020204" charset="-122"/>
                <a:ea typeface="微软雅黑" panose="020B0503020204020204" charset="-122"/>
              </a:rPr>
              <a:t>150V</a:t>
            </a:r>
            <a:r>
              <a:rPr lang="zh-CN" altLang="en-US" sz="2570" dirty="0">
                <a:solidFill>
                  <a:schemeClr val="bg1">
                    <a:lumMod val="85000"/>
                    <a:lumOff val="15000"/>
                  </a:schemeClr>
                </a:solidFill>
                <a:latin typeface="微软雅黑" panose="020B0503020204020204" charset="-122"/>
                <a:ea typeface="微软雅黑" panose="020B0503020204020204" charset="-122"/>
              </a:rPr>
              <a:t>以上，最高可达</a:t>
            </a:r>
            <a:r>
              <a:rPr lang="en-US" altLang="zh-CN" sz="2570" dirty="0">
                <a:solidFill>
                  <a:schemeClr val="bg1">
                    <a:lumMod val="85000"/>
                    <a:lumOff val="15000"/>
                  </a:schemeClr>
                </a:solidFill>
                <a:latin typeface="微软雅黑" panose="020B0503020204020204" charset="-122"/>
                <a:ea typeface="微软雅黑" panose="020B0503020204020204" charset="-122"/>
              </a:rPr>
              <a:t>350V</a:t>
            </a:r>
            <a:r>
              <a:rPr lang="zh-CN" altLang="en-US" sz="2570" dirty="0">
                <a:solidFill>
                  <a:schemeClr val="bg1">
                    <a:lumMod val="85000"/>
                    <a:lumOff val="15000"/>
                  </a:schemeClr>
                </a:solidFill>
                <a:latin typeface="微软雅黑" panose="020B0503020204020204" charset="-122"/>
                <a:ea typeface="微软雅黑" panose="020B0503020204020204" charset="-122"/>
              </a:rPr>
              <a:t>；采用</a:t>
            </a:r>
            <a:r>
              <a:rPr lang="en-US" altLang="zh-CN" sz="2570" dirty="0">
                <a:solidFill>
                  <a:schemeClr val="bg1">
                    <a:lumMod val="85000"/>
                    <a:lumOff val="15000"/>
                  </a:schemeClr>
                </a:solidFill>
                <a:latin typeface="微软雅黑" panose="020B0503020204020204" charset="-122"/>
                <a:ea typeface="微软雅黑" panose="020B0503020204020204" charset="-122"/>
              </a:rPr>
              <a:t>SOT23-3L/SOT-89/SOT-223/SOP8/DFN3X3-8L</a:t>
            </a:r>
            <a:r>
              <a:rPr lang="en-US" altLang="zh-CN" sz="2570" dirty="0" smtClean="0">
                <a:solidFill>
                  <a:schemeClr val="bg1">
                    <a:lumMod val="85000"/>
                    <a:lumOff val="15000"/>
                  </a:schemeClr>
                </a:solidFill>
                <a:latin typeface="微软雅黑" panose="020B0503020204020204" charset="-122"/>
                <a:ea typeface="微软雅黑" panose="020B0503020204020204" charset="-122"/>
              </a:rPr>
              <a:t>/ DFN5X6-8L/TO-252</a:t>
            </a:r>
            <a:r>
              <a:rPr lang="zh-CN" altLang="en-US" sz="2570" dirty="0">
                <a:solidFill>
                  <a:schemeClr val="bg1">
                    <a:lumMod val="85000"/>
                    <a:lumOff val="15000"/>
                  </a:schemeClr>
                </a:solidFill>
                <a:latin typeface="微软雅黑" panose="020B0503020204020204" charset="-122"/>
                <a:ea typeface="微软雅黑" panose="020B0503020204020204" charset="-122"/>
              </a:rPr>
              <a:t>封装满足不同客户需求。</a:t>
            </a:r>
            <a:endParaRPr lang="en-US" altLang="zh-CN" sz="106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06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dirty="0"/>
              <a:t>6.全桥/半桥驱动MOS</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全桥驱动 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457200" y="895350"/>
          <a:ext cx="7795895" cy="2447970"/>
        </p:xfrm>
        <a:graphic>
          <a:graphicData uri="http://schemas.openxmlformats.org/drawingml/2006/table">
            <a:tbl>
              <a:tblPr/>
              <a:tblGrid>
                <a:gridCol w="1219200"/>
                <a:gridCol w="1447800"/>
                <a:gridCol w="1143000"/>
                <a:gridCol w="1600200"/>
                <a:gridCol w="1367790"/>
                <a:gridCol w="1017905"/>
              </a:tblGrid>
              <a:tr h="396000">
                <a:tc gridSpan="6">
                  <a:txBody>
                    <a:bodyPr/>
                    <a:lstStyle/>
                    <a:p>
                      <a:pPr algn="l">
                        <a:lnSpc>
                          <a:spcPct val="60000"/>
                        </a:lnSpc>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全桥驱动 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521970">
                <a:tc>
                  <a:txBody>
                    <a:bodyPr/>
                    <a:lstStyle/>
                    <a:p>
                      <a:pPr algn="ctr">
                        <a:buNone/>
                      </a:pPr>
                      <a:r>
                        <a:rPr lang="zh-CN" sz="1045" b="1" dirty="0" smtClean="0">
                          <a:solidFill>
                            <a:srgbClr val="FFFFFF"/>
                          </a:solidFill>
                          <a:latin typeface="Arial" panose="020B0604020202020204" pitchFamily="34" charset="0"/>
                          <a:ea typeface="微软雅黑" panose="020B0503020204020204" charset="-122"/>
                        </a:rPr>
                        <a:t>型号</a:t>
                      </a:r>
                      <a:r>
                        <a:rPr lang="en-US" altLang="zh-CN" sz="1045" b="1" dirty="0" smtClean="0">
                          <a:solidFill>
                            <a:srgbClr val="FFFFFF"/>
                          </a:solidFill>
                          <a:latin typeface="Arial" panose="020B0604020202020204" pitchFamily="34" charset="0"/>
                          <a:ea typeface="微软雅黑" panose="020B0503020204020204" charset="-122"/>
                        </a:rPr>
                        <a:t>                     </a:t>
                      </a:r>
                      <a:r>
                        <a:rPr lang="en-US" sz="1045" b="1" dirty="0" smtClean="0">
                          <a:solidFill>
                            <a:srgbClr val="FFFFFF"/>
                          </a:solidFill>
                          <a:latin typeface="微软雅黑" panose="020B0503020204020204" charset="-122"/>
                        </a:rPr>
                        <a:t>(</a:t>
                      </a:r>
                      <a:r>
                        <a:rPr lang="en-US" sz="1045" b="1" dirty="0">
                          <a:solidFill>
                            <a:srgbClr val="FFFFFF"/>
                          </a:solidFill>
                          <a:latin typeface="微软雅黑" panose="020B0503020204020204" charset="-122"/>
                        </a:rPr>
                        <a:t>Part Number)</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dirty="0" smtClean="0">
                          <a:solidFill>
                            <a:srgbClr val="FFFFFF"/>
                          </a:solidFill>
                          <a:latin typeface="Arial" panose="020B0604020202020204" pitchFamily="34" charset="0"/>
                          <a:ea typeface="微软雅黑" panose="020B0503020204020204" charset="-122"/>
                        </a:rPr>
                        <a:t>工艺</a:t>
                      </a:r>
                      <a:r>
                        <a:rPr lang="en-US" altLang="zh-CN" sz="1045" b="1" dirty="0" smtClean="0">
                          <a:solidFill>
                            <a:srgbClr val="FFFFFF"/>
                          </a:solidFill>
                          <a:latin typeface="Arial" panose="020B0604020202020204" pitchFamily="34" charset="0"/>
                          <a:ea typeface="微软雅黑" panose="020B0503020204020204" charset="-122"/>
                        </a:rPr>
                        <a:t> </a:t>
                      </a:r>
                      <a:r>
                        <a:rPr lang="en-US" sz="1045" b="1" dirty="0" smtClean="0">
                          <a:solidFill>
                            <a:srgbClr val="FFFFFF"/>
                          </a:solidFill>
                          <a:latin typeface="微软雅黑" panose="020B0503020204020204" charset="-122"/>
                        </a:rPr>
                        <a:t>(</a:t>
                      </a:r>
                      <a:r>
                        <a:rPr lang="en-US" sz="1045" b="1" dirty="0">
                          <a:solidFill>
                            <a:srgbClr val="FFFFFF"/>
                          </a:solidFill>
                          <a:latin typeface="微软雅黑" panose="020B0503020204020204" charset="-122"/>
                        </a:rPr>
                        <a:t>Technology)</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dirty="0" smtClean="0">
                          <a:solidFill>
                            <a:srgbClr val="FFFFFF"/>
                          </a:solidFill>
                          <a:latin typeface="Arial" panose="020B0604020202020204" pitchFamily="34" charset="0"/>
                          <a:ea typeface="微软雅黑" panose="020B0503020204020204" charset="-122"/>
                        </a:rPr>
                        <a:t>封装</a:t>
                      </a:r>
                      <a:r>
                        <a:rPr lang="en-US" sz="1045" b="1" dirty="0" smtClean="0">
                          <a:solidFill>
                            <a:srgbClr val="FFFFFF"/>
                          </a:solidFill>
                          <a:latin typeface="微软雅黑" panose="020B0503020204020204" charset="-122"/>
                        </a:rPr>
                        <a:t>(Package)</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沟道/结构(Polarity)</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dirty="0">
                          <a:solidFill>
                            <a:srgbClr val="FFFFFF"/>
                          </a:solidFill>
                          <a:latin typeface="微软雅黑" panose="020B0503020204020204" charset="-122"/>
                        </a:rPr>
                        <a:t>VDS(Max)   (N/P)(BVDSS(V)</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ID(Max)   (N/P)(ID(A))</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306000">
                <a:tc>
                  <a:txBody>
                    <a:bodyPr/>
                    <a:lstStyle/>
                    <a:p>
                      <a:pPr algn="ctr">
                        <a:buNone/>
                      </a:pPr>
                      <a:r>
                        <a:rPr lang="en-US" altLang="en-US" sz="1045" b="1">
                          <a:solidFill>
                            <a:srgbClr val="3A3838"/>
                          </a:solidFill>
                          <a:latin typeface="微软雅黑" panose="020B0503020204020204" charset="-122"/>
                        </a:rPr>
                        <a:t>HM4922</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沟槽工艺(Trench)</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SOP8</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2N+2P 沟道</a:t>
                      </a:r>
                      <a:r>
                        <a:rPr lang="en-US" sz="1045" b="1">
                          <a:solidFill>
                            <a:srgbClr val="3A3838"/>
                          </a:solidFill>
                          <a:latin typeface="微软雅黑" panose="020B0503020204020204" charset="-122"/>
                        </a:rPr>
                        <a:t> </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20V/-20V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12A/-7A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6000">
                <a:tc>
                  <a:txBody>
                    <a:bodyPr/>
                    <a:lstStyle/>
                    <a:p>
                      <a:pPr algn="ctr">
                        <a:buNone/>
                      </a:pPr>
                      <a:r>
                        <a:rPr lang="en-US" sz="1045" b="1">
                          <a:solidFill>
                            <a:srgbClr val="3A3838"/>
                          </a:solidFill>
                          <a:latin typeface="微软雅黑" panose="020B0503020204020204" charset="-122"/>
                        </a:rPr>
                        <a:t>HM4923</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沟槽工艺(Trench)</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SOP8</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2N+2P 沟道</a:t>
                      </a:r>
                      <a:r>
                        <a:rPr lang="en-US" sz="1045" b="1" dirty="0">
                          <a:solidFill>
                            <a:srgbClr val="3A3838"/>
                          </a:solidFill>
                          <a:latin typeface="微软雅黑" panose="020B0503020204020204" charset="-122"/>
                        </a:rPr>
                        <a:t> </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12A/-8A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6000">
                <a:tc>
                  <a:txBody>
                    <a:bodyPr/>
                    <a:lstStyle/>
                    <a:p>
                      <a:pPr algn="ctr">
                        <a:buNone/>
                      </a:pPr>
                      <a:r>
                        <a:rPr lang="en-US" sz="1045" b="1">
                          <a:solidFill>
                            <a:srgbClr val="3A3838"/>
                          </a:solidFill>
                          <a:latin typeface="微软雅黑" panose="020B0503020204020204" charset="-122"/>
                        </a:rPr>
                        <a:t>HM4924</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沟槽工艺(Trench)</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SOP8</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2N+2P 沟道</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40V/-40V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10A/-6A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6000">
                <a:tc>
                  <a:txBody>
                    <a:bodyPr/>
                    <a:lstStyle/>
                    <a:p>
                      <a:pPr algn="ctr">
                        <a:buNone/>
                      </a:pPr>
                      <a:r>
                        <a:rPr lang="en-US" sz="1045" b="1">
                          <a:solidFill>
                            <a:srgbClr val="3A3838"/>
                          </a:solidFill>
                          <a:latin typeface="微软雅黑" panose="020B0503020204020204" charset="-122"/>
                        </a:rPr>
                        <a:t>HM4926</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沟槽工艺(Trench)</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SOP8</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2N+2P 沟道</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60V/-60V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5A/-5A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6000">
                <a:tc>
                  <a:txBody>
                    <a:bodyPr/>
                    <a:lstStyle/>
                    <a:p>
                      <a:pPr algn="ctr">
                        <a:buNone/>
                      </a:pPr>
                      <a:r>
                        <a:rPr lang="en-US" sz="1045" b="1">
                          <a:solidFill>
                            <a:srgbClr val="3A3838"/>
                          </a:solidFill>
                          <a:latin typeface="微软雅黑" panose="020B0503020204020204" charset="-122"/>
                          <a:sym typeface="+mn-ea"/>
                        </a:rPr>
                        <a:t>HM4920</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沟槽工艺(Trench)</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SOP8</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2N+2P 沟道</a:t>
                      </a:r>
                      <a:r>
                        <a:rPr lang="en-US" sz="1045" b="1">
                          <a:solidFill>
                            <a:srgbClr val="3A3838"/>
                          </a:solidFill>
                          <a:latin typeface="微软雅黑" panose="020B0503020204020204" charset="-122"/>
                        </a:rPr>
                        <a:t> </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100V/-100V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4A/-3A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6" name="副标题 5"/>
          <p:cNvSpPr>
            <a:spLocks noGrp="1"/>
          </p:cNvSpPr>
          <p:nvPr>
            <p:ph type="subTitle" idx="1"/>
            <p:custDataLst>
              <p:tags r:id="rId3"/>
            </p:custDataLst>
          </p:nvPr>
        </p:nvSpPr>
        <p:spPr>
          <a:xfrm>
            <a:off x="381000" y="3557905"/>
            <a:ext cx="7924165" cy="1071245"/>
          </a:xfrm>
        </p:spPr>
        <p:txBody>
          <a:bodyPr>
            <a:normAutofit lnSpcReduction="10000"/>
          </a:bodyPr>
          <a:lstStyle/>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优点：</a:t>
            </a:r>
            <a:r>
              <a:rPr lang="zh-CN" altLang="en-US" sz="1450" dirty="0">
                <a:solidFill>
                  <a:schemeClr val="bg1">
                    <a:lumMod val="85000"/>
                    <a:lumOff val="15000"/>
                  </a:schemeClr>
                </a:solidFill>
                <a:latin typeface="微软雅黑" panose="020B0503020204020204" charset="-122"/>
                <a:ea typeface="微软雅黑" panose="020B0503020204020204" charset="-122"/>
              </a:rPr>
              <a:t>单颗</a:t>
            </a:r>
            <a:r>
              <a:rPr lang="en-US" altLang="zh-CN" sz="1450" dirty="0">
                <a:solidFill>
                  <a:schemeClr val="bg1">
                    <a:lumMod val="85000"/>
                    <a:lumOff val="15000"/>
                  </a:schemeClr>
                </a:solidFill>
                <a:latin typeface="微软雅黑" panose="020B0503020204020204" charset="-122"/>
                <a:ea typeface="微软雅黑" panose="020B0503020204020204" charset="-122"/>
              </a:rPr>
              <a:t>MOS</a:t>
            </a:r>
            <a:r>
              <a:rPr lang="zh-CN" altLang="en-US" sz="1450" dirty="0">
                <a:solidFill>
                  <a:schemeClr val="bg1">
                    <a:lumMod val="85000"/>
                    <a:lumOff val="15000"/>
                  </a:schemeClr>
                </a:solidFill>
                <a:latin typeface="微软雅黑" panose="020B0503020204020204" charset="-122"/>
                <a:ea typeface="微软雅黑" panose="020B0503020204020204" charset="-122"/>
              </a:rPr>
              <a:t>帮助客户实现全桥驱动电路，节省电路空间</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65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应用领域：</a:t>
            </a:r>
            <a:r>
              <a:rPr lang="zh-CN" altLang="en-US" sz="1450" dirty="0">
                <a:solidFill>
                  <a:schemeClr val="bg1">
                    <a:lumMod val="85000"/>
                    <a:lumOff val="15000"/>
                  </a:schemeClr>
                </a:solidFill>
                <a:latin typeface="微软雅黑" panose="020B0503020204020204" charset="-122"/>
                <a:ea typeface="微软雅黑" panose="020B0503020204020204" charset="-122"/>
              </a:rPr>
              <a:t>无线充</a:t>
            </a:r>
            <a:r>
              <a:rPr lang="en-US" altLang="zh-CN" sz="1450" dirty="0">
                <a:solidFill>
                  <a:schemeClr val="bg1">
                    <a:lumMod val="85000"/>
                    <a:lumOff val="15000"/>
                  </a:schemeClr>
                </a:solidFill>
                <a:latin typeface="微软雅黑" panose="020B0503020204020204" charset="-122"/>
                <a:ea typeface="微软雅黑" panose="020B0503020204020204" charset="-122"/>
              </a:rPr>
              <a:t>/USB PD</a:t>
            </a:r>
            <a:r>
              <a:rPr lang="zh-CN" altLang="en-US" sz="1450" dirty="0">
                <a:solidFill>
                  <a:schemeClr val="bg1">
                    <a:lumMod val="85000"/>
                    <a:lumOff val="15000"/>
                  </a:schemeClr>
                </a:solidFill>
                <a:latin typeface="微软雅黑" panose="020B0503020204020204" charset="-122"/>
                <a:ea typeface="微软雅黑" panose="020B0503020204020204" charset="-122"/>
              </a:rPr>
              <a:t>快</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充 全桥驱动电路和</a:t>
            </a:r>
            <a:r>
              <a:rPr lang="zh-CN" altLang="en-US" sz="1450" dirty="0">
                <a:solidFill>
                  <a:schemeClr val="bg1">
                    <a:lumMod val="85000"/>
                    <a:lumOff val="15000"/>
                  </a:schemeClr>
                </a:solidFill>
                <a:latin typeface="微软雅黑" panose="020B0503020204020204" charset="-122"/>
                <a:ea typeface="微软雅黑" panose="020B0503020204020204" charset="-122"/>
              </a:rPr>
              <a:t>筋膜枪</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高速吹风机</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智能门锁</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无人机</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航模等电机驱动电路</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a:t>6-2</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半桥驱动 MOS</a:t>
            </a:r>
          </a:p>
        </p:txBody>
      </p:sp>
      <p:graphicFrame>
        <p:nvGraphicFramePr>
          <p:cNvPr id="3" name="表格 2"/>
          <p:cNvGraphicFramePr/>
          <p:nvPr>
            <p:custDataLst>
              <p:tags r:id="rId2"/>
            </p:custDataLst>
          </p:nvPr>
        </p:nvGraphicFramePr>
        <p:xfrm>
          <a:off x="629285" y="746760"/>
          <a:ext cx="5370830" cy="4212590"/>
        </p:xfrm>
        <a:graphic>
          <a:graphicData uri="http://schemas.openxmlformats.org/drawingml/2006/table">
            <a:tbl>
              <a:tblPr/>
              <a:tblGrid>
                <a:gridCol w="1053465"/>
                <a:gridCol w="913130"/>
                <a:gridCol w="808355"/>
                <a:gridCol w="1100455"/>
                <a:gridCol w="790575"/>
                <a:gridCol w="704850"/>
              </a:tblGrid>
              <a:tr h="283210">
                <a:tc gridSpan="6">
                  <a:txBody>
                    <a:bodyPr/>
                    <a:lstStyle/>
                    <a:p>
                      <a:pPr algn="l">
                        <a:lnSpc>
                          <a:spcPct val="70000"/>
                        </a:lnSpc>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半桥驱动 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388620">
                <a:tc>
                  <a:txBody>
                    <a:bodyPr/>
                    <a:lstStyle/>
                    <a:p>
                      <a:pPr algn="ctr">
                        <a:buNone/>
                      </a:pPr>
                      <a:r>
                        <a:rPr lang="zh-CN" sz="1045" b="1">
                          <a:solidFill>
                            <a:srgbClr val="FFFFFF"/>
                          </a:solidFill>
                          <a:latin typeface="Arial" panose="020B0604020202020204" pitchFamily="34" charset="0"/>
                          <a:ea typeface="微软雅黑" panose="020B0503020204020204" charset="-122"/>
                        </a:rPr>
                        <a:t>型号</a:t>
                      </a:r>
                      <a:r>
                        <a:rPr lang="en-US" sz="1045" b="1">
                          <a:solidFill>
                            <a:srgbClr val="FFFFFF"/>
                          </a:solidFill>
                          <a:latin typeface="微软雅黑" panose="020B0503020204020204" charset="-122"/>
                        </a:rPr>
                        <a:t>                 (Part Number)</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工艺</a:t>
                      </a:r>
                      <a:r>
                        <a:rPr lang="en-US" altLang="zh-CN" sz="1045" b="1">
                          <a:solidFill>
                            <a:srgbClr val="FFFFFF"/>
                          </a:solidFill>
                          <a:latin typeface="Arial" panose="020B0604020202020204" pitchFamily="34" charset="0"/>
                          <a:ea typeface="微软雅黑" panose="020B0503020204020204" charset="-122"/>
                        </a:rPr>
                        <a:t> </a:t>
                      </a:r>
                      <a:r>
                        <a:rPr lang="en-US" sz="1045" b="1">
                          <a:solidFill>
                            <a:srgbClr val="FFFFFF"/>
                          </a:solidFill>
                          <a:latin typeface="微软雅黑" panose="020B0503020204020204" charset="-122"/>
                        </a:rPr>
                        <a:t>  (Technology)</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封装</a:t>
                      </a:r>
                      <a:r>
                        <a:rPr lang="en-US" sz="1045" b="1">
                          <a:solidFill>
                            <a:srgbClr val="FFFFFF"/>
                          </a:solidFill>
                          <a:latin typeface="微软雅黑" panose="020B0503020204020204" charset="-122"/>
                        </a:rPr>
                        <a:t>    (Package )</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沟道(Polarity)</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VDS(Max) (BVDSS(V)</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ID(Max)       (ID(A))</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354330">
                <a:tc>
                  <a:txBody>
                    <a:bodyPr/>
                    <a:lstStyle/>
                    <a:p>
                      <a:pPr algn="ctr">
                        <a:buNone/>
                      </a:pPr>
                      <a:r>
                        <a:rPr lang="en-US" altLang="en-US" sz="1045" b="1">
                          <a:solidFill>
                            <a:srgbClr val="3A3838"/>
                          </a:solidFill>
                          <a:latin typeface="微软雅黑" panose="020B0503020204020204" charset="-122"/>
                        </a:rPr>
                        <a:t>HM40SDN02Q</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a:t>
                      </a:r>
                      <a:r>
                        <a:rPr lang="en-US" altLang="zh-CN" sz="1045" b="1">
                          <a:solidFill>
                            <a:srgbClr val="3A3838"/>
                          </a:solidFill>
                          <a:latin typeface="Arial" panose="020B0604020202020204" pitchFamily="34" charset="0"/>
                          <a:ea typeface="微软雅黑" panose="020B0503020204020204" charset="-122"/>
                        </a:rPr>
                        <a:t>             </a:t>
                      </a:r>
                      <a:r>
                        <a:rPr lang="zh-CN" sz="1045" b="1">
                          <a:solidFill>
                            <a:srgbClr val="3A3838"/>
                          </a:solidFill>
                          <a:latin typeface="Arial" panose="020B0604020202020204" pitchFamily="34" charset="0"/>
                          <a:ea typeface="微软雅黑" panose="020B0503020204020204" charset="-122"/>
                        </a:rPr>
                        <a:t>(Trench)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双N沟道/</a:t>
                      </a:r>
                      <a:r>
                        <a:rPr lang="en-US" altLang="zh-CN" sz="1045" b="1">
                          <a:solidFill>
                            <a:srgbClr val="3A3838"/>
                          </a:solidFill>
                          <a:latin typeface="Arial" panose="020B0604020202020204" pitchFamily="34" charset="0"/>
                          <a:ea typeface="微软雅黑" panose="020B0503020204020204" charset="-122"/>
                        </a:rPr>
                        <a:t>                                                          </a:t>
                      </a:r>
                      <a:r>
                        <a:rPr lang="zh-CN" sz="1045" b="1">
                          <a:solidFill>
                            <a:srgbClr val="3A3838"/>
                          </a:solidFill>
                          <a:latin typeface="Arial" panose="020B0604020202020204" pitchFamily="34" charset="0"/>
                          <a:ea typeface="微软雅黑" panose="020B0503020204020204" charset="-122"/>
                        </a:rPr>
                        <a:t>串联半桥驱动结构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40A/40A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3695">
                <a:tc>
                  <a:txBody>
                    <a:bodyPr/>
                    <a:lstStyle/>
                    <a:p>
                      <a:pPr algn="ctr">
                        <a:buNone/>
                      </a:pPr>
                      <a:r>
                        <a:rPr lang="en-US" sz="1045" b="1">
                          <a:solidFill>
                            <a:srgbClr val="3A3838"/>
                          </a:solidFill>
                          <a:latin typeface="微软雅黑" panose="020B0503020204020204" charset="-122"/>
                        </a:rPr>
                        <a:t>HM25SDN03Q</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sym typeface="+mn-ea"/>
                        </a:rPr>
                        <a:t>沟槽工艺</a:t>
                      </a:r>
                      <a:r>
                        <a:rPr lang="en-US" altLang="zh-CN" sz="1045" b="1">
                          <a:solidFill>
                            <a:srgbClr val="3A3838"/>
                          </a:solidFill>
                          <a:latin typeface="Arial" panose="020B0604020202020204" pitchFamily="34" charset="0"/>
                          <a:ea typeface="微软雅黑" panose="020B0503020204020204" charset="-122"/>
                          <a:sym typeface="+mn-ea"/>
                        </a:rPr>
                        <a:t>             </a:t>
                      </a:r>
                      <a:r>
                        <a:rPr lang="zh-CN" sz="1045" b="1">
                          <a:solidFill>
                            <a:srgbClr val="3A3838"/>
                          </a:solidFill>
                          <a:latin typeface="Arial" panose="020B0604020202020204" pitchFamily="34" charset="0"/>
                          <a:ea typeface="微软雅黑" panose="020B0503020204020204" charset="-122"/>
                          <a:sym typeface="+mn-ea"/>
                        </a:rPr>
                        <a:t>(Trench)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双N沟道/                                                          串联半桥驱动结构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25A/25A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4330">
                <a:tc>
                  <a:txBody>
                    <a:bodyPr/>
                    <a:lstStyle/>
                    <a:p>
                      <a:pPr algn="ctr">
                        <a:buNone/>
                      </a:pPr>
                      <a:r>
                        <a:rPr lang="en-US" sz="1045" b="1">
                          <a:solidFill>
                            <a:srgbClr val="3A3838"/>
                          </a:solidFill>
                          <a:latin typeface="微软雅黑" panose="020B0503020204020204" charset="-122"/>
                        </a:rPr>
                        <a:t>HM20SDN04Q </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             (Trench)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双N沟道/                                                          串联半桥驱动结构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20A/20A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3695">
                <a:tc>
                  <a:txBody>
                    <a:bodyPr/>
                    <a:lstStyle/>
                    <a:p>
                      <a:pPr algn="ctr">
                        <a:buNone/>
                      </a:pPr>
                      <a:r>
                        <a:rPr lang="en-US" sz="1045" b="1">
                          <a:solidFill>
                            <a:srgbClr val="3A3838"/>
                          </a:solidFill>
                          <a:latin typeface="微软雅黑" panose="020B0503020204020204" charset="-122"/>
                        </a:rPr>
                        <a:t>HM10SDN06Q </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             (Trench)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双N沟道/                                                          串联半桥驱动结构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60V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10A/10A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4330">
                <a:tc>
                  <a:txBody>
                    <a:bodyPr/>
                    <a:lstStyle/>
                    <a:p>
                      <a:pPr algn="ctr">
                        <a:buNone/>
                      </a:pPr>
                      <a:r>
                        <a:rPr lang="en-US" sz="1045" b="1">
                          <a:solidFill>
                            <a:srgbClr val="3A3838"/>
                          </a:solidFill>
                          <a:latin typeface="微软雅黑" panose="020B0503020204020204" charset="-122"/>
                        </a:rPr>
                        <a:t>HM08SDN10Q </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             (Trench)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双N沟道/                                                          串联半桥驱动结构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8A/8A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4330">
                <a:tc>
                  <a:txBody>
                    <a:bodyPr/>
                    <a:lstStyle/>
                    <a:p>
                      <a:pPr algn="ctr">
                        <a:buNone/>
                      </a:pPr>
                      <a:r>
                        <a:rPr lang="en-US" sz="1045" b="1">
                          <a:solidFill>
                            <a:srgbClr val="3A3838"/>
                          </a:solidFill>
                          <a:latin typeface="微软雅黑" panose="020B0503020204020204" charset="-122"/>
                        </a:rPr>
                        <a:t>HM30SDN02D </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             (Trench)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双N沟道/                                                          串联半桥驱动结构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30A/30A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3695">
                <a:tc>
                  <a:txBody>
                    <a:bodyPr/>
                    <a:lstStyle/>
                    <a:p>
                      <a:pPr algn="ctr">
                        <a:buNone/>
                      </a:pPr>
                      <a:r>
                        <a:rPr lang="en-US" sz="1045" b="1">
                          <a:solidFill>
                            <a:srgbClr val="3A3838"/>
                          </a:solidFill>
                          <a:latin typeface="微软雅黑" panose="020B0503020204020204" charset="-122"/>
                        </a:rPr>
                        <a:t>HM35SDN03D </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             (Trench)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双N沟道/                                                          串联半桥驱动结构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35A/35A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4330">
                <a:tc>
                  <a:txBody>
                    <a:bodyPr/>
                    <a:lstStyle/>
                    <a:p>
                      <a:pPr algn="ctr">
                        <a:buNone/>
                      </a:pPr>
                      <a:r>
                        <a:rPr lang="en-US" sz="1045" b="1">
                          <a:solidFill>
                            <a:srgbClr val="3A3838"/>
                          </a:solidFill>
                          <a:latin typeface="微软雅黑" panose="020B0503020204020204" charset="-122"/>
                        </a:rPr>
                        <a:t>HM18SDN04D </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             (Trench)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双N沟道/                                                          串联半桥驱动结构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18A/18A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3695">
                <a:tc>
                  <a:txBody>
                    <a:bodyPr/>
                    <a:lstStyle/>
                    <a:p>
                      <a:pPr algn="ctr">
                        <a:buNone/>
                      </a:pPr>
                      <a:r>
                        <a:rPr lang="en-US" sz="1045" b="1">
                          <a:solidFill>
                            <a:srgbClr val="3A3838"/>
                          </a:solidFill>
                          <a:latin typeface="微软雅黑" panose="020B0503020204020204" charset="-122"/>
                        </a:rPr>
                        <a:t>HM10SDN06D </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             (Trench)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双N沟道/                                                          串联半桥驱动结构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60V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10A/10A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4330">
                <a:tc>
                  <a:txBody>
                    <a:bodyPr/>
                    <a:lstStyle/>
                    <a:p>
                      <a:pPr algn="ctr">
                        <a:buNone/>
                      </a:pPr>
                      <a:r>
                        <a:rPr lang="en-US" sz="1045" b="1">
                          <a:solidFill>
                            <a:srgbClr val="3A3838"/>
                          </a:solidFill>
                          <a:latin typeface="微软雅黑" panose="020B0503020204020204" charset="-122"/>
                        </a:rPr>
                        <a:t>HM10SDN10D </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             (Trench)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双N沟道/                                                          串联半桥驱动结构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10A/10A</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6" name="副标题 15"/>
          <p:cNvSpPr>
            <a:spLocks noGrp="1"/>
          </p:cNvSpPr>
          <p:nvPr>
            <p:ph type="subTitle" idx="1"/>
            <p:custDataLst>
              <p:tags r:id="rId3"/>
            </p:custDataLst>
          </p:nvPr>
        </p:nvSpPr>
        <p:spPr>
          <a:xfrm>
            <a:off x="6253480" y="1128395"/>
            <a:ext cx="2562225" cy="3879850"/>
          </a:xfrm>
        </p:spPr>
        <p:txBody>
          <a:bodyPr/>
          <a:lstStyle/>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优点：</a:t>
            </a:r>
            <a:endParaRPr lang="en-US" altLang="zh-CN" sz="150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450" dirty="0">
                <a:solidFill>
                  <a:schemeClr val="bg1">
                    <a:lumMod val="85000"/>
                    <a:lumOff val="15000"/>
                  </a:schemeClr>
                </a:solidFill>
                <a:latin typeface="微软雅黑" panose="020B0503020204020204" charset="-122"/>
                <a:ea typeface="微软雅黑" panose="020B0503020204020204" charset="-122"/>
              </a:rPr>
              <a:t>提供半桥驱动电路，采用</a:t>
            </a:r>
            <a:r>
              <a:rPr lang="en-US" altLang="zh-CN" sz="1450" dirty="0">
                <a:solidFill>
                  <a:schemeClr val="bg1">
                    <a:lumMod val="85000"/>
                    <a:lumOff val="15000"/>
                  </a:schemeClr>
                </a:solidFill>
                <a:latin typeface="微软雅黑" panose="020B0503020204020204" charset="-122"/>
                <a:ea typeface="微软雅黑" panose="020B0503020204020204" charset="-122"/>
              </a:rPr>
              <a:t>DFN3X3-8L/DFN5X6-8L</a:t>
            </a:r>
            <a:r>
              <a:rPr lang="zh-CN" altLang="en-US" sz="1450" dirty="0">
                <a:solidFill>
                  <a:schemeClr val="bg1">
                    <a:lumMod val="85000"/>
                    <a:lumOff val="15000"/>
                  </a:schemeClr>
                </a:solidFill>
                <a:latin typeface="微软雅黑" panose="020B0503020204020204" charset="-122"/>
                <a:ea typeface="微软雅黑" panose="020B0503020204020204" charset="-122"/>
              </a:rPr>
              <a:t>封装，满足客户小体积应用。</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65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应用领域：</a:t>
            </a:r>
            <a:endParaRPr lang="en-US" altLang="zh-CN" sz="150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450" dirty="0">
                <a:solidFill>
                  <a:schemeClr val="bg1">
                    <a:lumMod val="85000"/>
                    <a:lumOff val="15000"/>
                  </a:schemeClr>
                </a:solidFill>
                <a:latin typeface="微软雅黑" panose="020B0503020204020204" charset="-122"/>
                <a:ea typeface="微软雅黑" panose="020B0503020204020204" charset="-122"/>
              </a:rPr>
              <a:t>无线充</a:t>
            </a:r>
            <a:r>
              <a:rPr lang="en-US" altLang="zh-CN" sz="1450" dirty="0">
                <a:solidFill>
                  <a:schemeClr val="bg1">
                    <a:lumMod val="85000"/>
                    <a:lumOff val="15000"/>
                  </a:schemeClr>
                </a:solidFill>
                <a:latin typeface="微软雅黑" panose="020B0503020204020204" charset="-122"/>
                <a:ea typeface="微软雅黑" panose="020B0503020204020204" charset="-122"/>
              </a:rPr>
              <a:t>/USB PD</a:t>
            </a:r>
            <a:r>
              <a:rPr lang="zh-CN" altLang="en-US" sz="1450" dirty="0">
                <a:solidFill>
                  <a:schemeClr val="bg1">
                    <a:lumMod val="85000"/>
                    <a:lumOff val="15000"/>
                  </a:schemeClr>
                </a:solidFill>
                <a:latin typeface="微软雅黑" panose="020B0503020204020204" charset="-122"/>
                <a:ea typeface="微软雅黑" panose="020B0503020204020204" charset="-122"/>
              </a:rPr>
              <a:t>快</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充 全桥</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半桥驱动电路和</a:t>
            </a:r>
            <a:r>
              <a:rPr lang="zh-CN" altLang="en-US" sz="1450" dirty="0">
                <a:solidFill>
                  <a:schemeClr val="bg1">
                    <a:lumMod val="85000"/>
                    <a:lumOff val="15000"/>
                  </a:schemeClr>
                </a:solidFill>
                <a:latin typeface="微软雅黑" panose="020B0503020204020204" charset="-122"/>
                <a:ea typeface="微软雅黑" panose="020B0503020204020204" charset="-122"/>
              </a:rPr>
              <a:t>筋膜枪</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高速吹风机</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智能门锁</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无人机</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航模等电机驱动电路</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dirty="0">
              <a:solidFill>
                <a:srgbClr val="1F497D"/>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dirty="0"/>
              <a:t>7.双N/双P/N+P 中压大电流MOS</a:t>
            </a:r>
          </a:p>
        </p:txBody>
      </p:sp>
      <p:sp>
        <p:nvSpPr>
          <p:cNvPr id="8" name="TextBox 3"/>
          <p:cNvSpPr txBox="1"/>
          <p:nvPr>
            <p:custDataLst>
              <p:tags r:id="rId1"/>
            </p:custDataLst>
          </p:nvPr>
        </p:nvSpPr>
        <p:spPr>
          <a:xfrm>
            <a:off x="3257550" y="98852"/>
            <a:ext cx="4440555" cy="415498"/>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双N沟道 中压大电流MOS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sp>
        <p:nvSpPr>
          <p:cNvPr id="16" name="副标题 15"/>
          <p:cNvSpPr>
            <a:spLocks noGrp="1"/>
          </p:cNvSpPr>
          <p:nvPr>
            <p:ph type="subTitle" idx="1"/>
            <p:custDataLst>
              <p:tags r:id="rId2"/>
            </p:custDataLst>
          </p:nvPr>
        </p:nvSpPr>
        <p:spPr>
          <a:xfrm>
            <a:off x="6634481" y="1236980"/>
            <a:ext cx="2128520" cy="3696970"/>
          </a:xfrm>
        </p:spPr>
        <p:txBody>
          <a:bodyPr/>
          <a:lstStyle/>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应用领域：</a:t>
            </a:r>
            <a:endParaRPr lang="en-US" altLang="zh-CN" sz="150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450" dirty="0">
                <a:solidFill>
                  <a:schemeClr val="bg1">
                    <a:lumMod val="85000"/>
                    <a:lumOff val="15000"/>
                  </a:schemeClr>
                </a:solidFill>
                <a:latin typeface="微软雅黑" panose="020B0503020204020204" charset="-122"/>
                <a:ea typeface="微软雅黑" panose="020B0503020204020204" charset="-122"/>
              </a:rPr>
              <a:t>无线充</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/USB </a:t>
            </a:r>
            <a:r>
              <a:rPr lang="en-US" altLang="zh-CN" sz="1450" dirty="0">
                <a:solidFill>
                  <a:schemeClr val="bg1">
                    <a:lumMod val="85000"/>
                    <a:lumOff val="15000"/>
                  </a:schemeClr>
                </a:solidFill>
                <a:latin typeface="微软雅黑" panose="020B0503020204020204" charset="-122"/>
                <a:ea typeface="微软雅黑" panose="020B0503020204020204" charset="-122"/>
              </a:rPr>
              <a:t>PD</a:t>
            </a:r>
            <a:r>
              <a:rPr lang="zh-CN" altLang="en-US" sz="1450" dirty="0">
                <a:solidFill>
                  <a:schemeClr val="bg1">
                    <a:lumMod val="85000"/>
                    <a:lumOff val="15000"/>
                  </a:schemeClr>
                </a:solidFill>
                <a:latin typeface="微软雅黑" panose="020B0503020204020204" charset="-122"/>
                <a:ea typeface="微软雅黑" panose="020B0503020204020204" charset="-122"/>
              </a:rPr>
              <a:t>快</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充全桥</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半桥驱动电路和</a:t>
            </a:r>
            <a:r>
              <a:rPr lang="zh-CN" altLang="en-US" sz="1450" dirty="0">
                <a:solidFill>
                  <a:schemeClr val="bg1">
                    <a:lumMod val="85000"/>
                    <a:lumOff val="15000"/>
                  </a:schemeClr>
                </a:solidFill>
                <a:latin typeface="微软雅黑" panose="020B0503020204020204" charset="-122"/>
                <a:ea typeface="微软雅黑" panose="020B0503020204020204" charset="-122"/>
              </a:rPr>
              <a:t>筋膜枪</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高速</a:t>
            </a:r>
            <a:r>
              <a:rPr lang="zh-CN" altLang="en-US" sz="1450" dirty="0">
                <a:solidFill>
                  <a:schemeClr val="bg1">
                    <a:lumMod val="85000"/>
                    <a:lumOff val="15000"/>
                  </a:schemeClr>
                </a:solidFill>
                <a:latin typeface="微软雅黑" panose="020B0503020204020204" charset="-122"/>
                <a:ea typeface="微软雅黑" panose="020B0503020204020204" charset="-122"/>
              </a:rPr>
              <a:t>吹风机</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智能</a:t>
            </a:r>
            <a:r>
              <a:rPr lang="zh-CN" altLang="en-US" sz="1450" dirty="0">
                <a:solidFill>
                  <a:schemeClr val="bg1">
                    <a:lumMod val="85000"/>
                    <a:lumOff val="15000"/>
                  </a:schemeClr>
                </a:solidFill>
                <a:latin typeface="微软雅黑" panose="020B0503020204020204" charset="-122"/>
                <a:ea typeface="微软雅黑" panose="020B0503020204020204" charset="-122"/>
              </a:rPr>
              <a:t>门锁</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无人机</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航模</a:t>
            </a:r>
            <a:r>
              <a:rPr lang="zh-CN" altLang="en-US" sz="1450" dirty="0">
                <a:solidFill>
                  <a:schemeClr val="bg1">
                    <a:lumMod val="85000"/>
                    <a:lumOff val="15000"/>
                  </a:schemeClr>
                </a:solidFill>
                <a:latin typeface="微软雅黑" panose="020B0503020204020204" charset="-122"/>
                <a:ea typeface="微软雅黑" panose="020B0503020204020204" charset="-122"/>
              </a:rPr>
              <a:t>等电机驱动电路</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dirty="0">
              <a:solidFill>
                <a:srgbClr val="1F497D"/>
              </a:solidFill>
              <a:latin typeface="微软雅黑" panose="020B0503020204020204" charset="-122"/>
              <a:ea typeface="微软雅黑" panose="020B0503020204020204" charset="-122"/>
            </a:endParaRPr>
          </a:p>
        </p:txBody>
      </p:sp>
      <p:graphicFrame>
        <p:nvGraphicFramePr>
          <p:cNvPr id="4" name="表格 3"/>
          <p:cNvGraphicFramePr/>
          <p:nvPr>
            <p:custDataLst>
              <p:tags r:id="rId3"/>
            </p:custDataLst>
          </p:nvPr>
        </p:nvGraphicFramePr>
        <p:xfrm>
          <a:off x="613410" y="815340"/>
          <a:ext cx="5683885" cy="4088940"/>
        </p:xfrm>
        <a:graphic>
          <a:graphicData uri="http://schemas.openxmlformats.org/drawingml/2006/table">
            <a:tbl>
              <a:tblPr/>
              <a:tblGrid>
                <a:gridCol w="1120140"/>
                <a:gridCol w="1136015"/>
                <a:gridCol w="854710"/>
                <a:gridCol w="1096645"/>
                <a:gridCol w="699770"/>
                <a:gridCol w="776605"/>
              </a:tblGrid>
              <a:tr h="285750">
                <a:tc gridSpan="6">
                  <a:txBody>
                    <a:bodyPr/>
                    <a:lstStyle/>
                    <a:p>
                      <a:pPr algn="l">
                        <a:lnSpc>
                          <a:spcPct val="50000"/>
                        </a:lnSpc>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双N沟道 中压大电流MOS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432000">
                <a:tc>
                  <a:txBody>
                    <a:bodyPr/>
                    <a:lstStyle/>
                    <a:p>
                      <a:pPr algn="ctr">
                        <a:buNone/>
                      </a:pPr>
                      <a:r>
                        <a:rPr lang="zh-CN" sz="1045" b="1">
                          <a:solidFill>
                            <a:srgbClr val="FFFFFF"/>
                          </a:solidFill>
                          <a:latin typeface="Arial" panose="020B0604020202020204" pitchFamily="34" charset="0"/>
                          <a:ea typeface="微软雅黑" panose="020B0503020204020204" charset="-122"/>
                        </a:rPr>
                        <a:t>型号</a:t>
                      </a:r>
                      <a:r>
                        <a:rPr lang="en-US" sz="1045" b="1">
                          <a:solidFill>
                            <a:srgbClr val="FFFFFF"/>
                          </a:solidFill>
                          <a:latin typeface="微软雅黑" panose="020B0503020204020204" charset="-122"/>
                        </a:rPr>
                        <a:t>                     (Part Number)</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工艺</a:t>
                      </a:r>
                      <a:r>
                        <a:rPr lang="en-US" sz="1045" b="1">
                          <a:solidFill>
                            <a:srgbClr val="FFFFFF"/>
                          </a:solidFill>
                          <a:latin typeface="微软雅黑" panose="020B0503020204020204" charset="-122"/>
                        </a:rPr>
                        <a:t>        (Technology)</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dirty="0">
                          <a:solidFill>
                            <a:srgbClr val="FFFFFF"/>
                          </a:solidFill>
                          <a:latin typeface="Arial" panose="020B0604020202020204" pitchFamily="34" charset="0"/>
                          <a:ea typeface="微软雅黑" panose="020B0503020204020204" charset="-122"/>
                        </a:rPr>
                        <a:t>封装</a:t>
                      </a:r>
                      <a:r>
                        <a:rPr lang="en-US" sz="1045" b="1" dirty="0">
                          <a:solidFill>
                            <a:srgbClr val="FFFFFF"/>
                          </a:solidFill>
                          <a:latin typeface="微软雅黑" panose="020B0503020204020204" charset="-122"/>
                        </a:rPr>
                        <a:t>     (Package )</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沟道</a:t>
                      </a:r>
                      <a:r>
                        <a:rPr lang="en-US" altLang="zh-CN" sz="1045" b="1">
                          <a:solidFill>
                            <a:srgbClr val="FFFFFF"/>
                          </a:solidFill>
                          <a:latin typeface="Arial" panose="020B0604020202020204" pitchFamily="34" charset="0"/>
                          <a:ea typeface="微软雅黑" panose="020B0503020204020204" charset="-122"/>
                        </a:rPr>
                        <a:t>                            </a:t>
                      </a:r>
                      <a:r>
                        <a:rPr lang="zh-CN" sz="1045" b="1">
                          <a:solidFill>
                            <a:srgbClr val="FFFFFF"/>
                          </a:solidFill>
                          <a:latin typeface="Arial" panose="020B0604020202020204" pitchFamily="34" charset="0"/>
                          <a:ea typeface="微软雅黑" panose="020B0503020204020204" charset="-122"/>
                        </a:rPr>
                        <a:t>(Polarity)</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VDS(Max) (BVDSS(V)</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ID(Max)        (ID(A))</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288000">
                <a:tc>
                  <a:txBody>
                    <a:bodyPr/>
                    <a:lstStyle/>
                    <a:p>
                      <a:pPr algn="ctr">
                        <a:buNone/>
                      </a:pPr>
                      <a:r>
                        <a:rPr lang="en-US" sz="1045" b="1">
                          <a:solidFill>
                            <a:srgbClr val="3A3838"/>
                          </a:solidFill>
                          <a:latin typeface="微软雅黑" panose="020B0503020204020204" charset="-122"/>
                        </a:rPr>
                        <a:t>HM30DN02D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双N沟道/左右结构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30A/30A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HM4884Q</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sym typeface="+mn-ea"/>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双N沟道/左右结构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28A/28A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HM35DN03D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sym typeface="+mn-ea"/>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双N沟道/左右结构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35A/35A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HM20DN04Q/D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sym typeface="+mn-ea"/>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 </a:t>
                      </a:r>
                      <a:r>
                        <a:rPr lang="en-US" sz="1045" b="1">
                          <a:solidFill>
                            <a:srgbClr val="3A3838"/>
                          </a:solidFill>
                          <a:latin typeface="微软雅黑" panose="020B0503020204020204" charset="-122"/>
                          <a:sym typeface="+mn-ea"/>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双N沟道/左右结构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20A/20A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HM40DN04K</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sym typeface="+mn-ea"/>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TO-252-4L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双N沟道/左右结构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40A/40A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HM10DN06Q/</a:t>
                      </a:r>
                      <a:r>
                        <a:rPr lang="en-US" sz="1045" b="1">
                          <a:solidFill>
                            <a:srgbClr val="3A3838"/>
                          </a:solidFill>
                          <a:latin typeface="微软雅黑" panose="020B0503020204020204" charset="-122"/>
                          <a:sym typeface="+mn-ea"/>
                        </a:rPr>
                        <a:t>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sym typeface="+mn-ea"/>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 </a:t>
                      </a:r>
                      <a:r>
                        <a:rPr lang="en-US" sz="1045" b="1">
                          <a:solidFill>
                            <a:srgbClr val="3A3838"/>
                          </a:solidFill>
                          <a:latin typeface="微软雅黑" panose="020B0503020204020204" charset="-122"/>
                          <a:sym typeface="+mn-ea"/>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双N沟道/左右结构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60V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10A/10A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HM20DN06KA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sym typeface="+mn-ea"/>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TO-252-4L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双N沟道/左右结构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60V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20A/20A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HM08DN10D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sym typeface="+mn-ea"/>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双N沟道/左右结构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8A/8A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HMS10DN10Q</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SGT 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双N沟道/左右结构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10A/10A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sz="1045" b="1">
                          <a:solidFill>
                            <a:srgbClr val="3A3838"/>
                          </a:solidFill>
                          <a:latin typeface="微软雅黑" panose="020B0503020204020204" charset="-122"/>
                        </a:rPr>
                        <a:t>HMS10DN08Q</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sym typeface="+mn-ea"/>
                        </a:rPr>
                        <a:t>SGT 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双N沟道/左右结构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80V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10A/10A</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8000">
                <a:tc>
                  <a:txBody>
                    <a:bodyPr/>
                    <a:lstStyle/>
                    <a:p>
                      <a:pPr algn="ctr">
                        <a:buNone/>
                      </a:pPr>
                      <a:r>
                        <a:rPr lang="en-US" altLang="en-US" sz="1045" b="1">
                          <a:solidFill>
                            <a:srgbClr val="3A3838"/>
                          </a:solidFill>
                          <a:latin typeface="微软雅黑" panose="020B0503020204020204" charset="-122"/>
                        </a:rPr>
                        <a:t>HMS30DN08D</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sym typeface="+mn-ea"/>
                        </a:rPr>
                        <a:t>SGT 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45" b="1">
                          <a:solidFill>
                            <a:srgbClr val="3A3838"/>
                          </a:solidFill>
                          <a:latin typeface="微软雅黑" panose="020B0503020204020204" charset="-122"/>
                        </a:rPr>
                        <a:t>DFN5X6-8L</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045" b="1" dirty="0">
                          <a:solidFill>
                            <a:srgbClr val="3A3838"/>
                          </a:solidFill>
                          <a:latin typeface="Arial" panose="020B0604020202020204" pitchFamily="34" charset="0"/>
                          <a:ea typeface="微软雅黑" panose="020B0503020204020204" charset="-122"/>
                        </a:rPr>
                        <a:t>双N沟道/左右结构</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45" b="1">
                          <a:solidFill>
                            <a:srgbClr val="3A3838"/>
                          </a:solidFill>
                          <a:latin typeface="微软雅黑" panose="020B0503020204020204" charset="-122"/>
                        </a:rPr>
                        <a:t>80V</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45" b="1" dirty="0">
                          <a:solidFill>
                            <a:srgbClr val="3A3838"/>
                          </a:solidFill>
                          <a:latin typeface="微软雅黑" panose="020B0503020204020204" charset="-122"/>
                        </a:rPr>
                        <a:t>30A/30A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en-US" altLang="zh-CN" dirty="0"/>
              <a:t>7-2</a:t>
            </a:r>
          </a:p>
        </p:txBody>
      </p:sp>
      <p:sp>
        <p:nvSpPr>
          <p:cNvPr id="8" name="TextBox 3"/>
          <p:cNvSpPr txBox="1"/>
          <p:nvPr>
            <p:custDataLst>
              <p:tags r:id="rId1"/>
            </p:custDataLst>
          </p:nvPr>
        </p:nvSpPr>
        <p:spPr>
          <a:xfrm>
            <a:off x="3257550" y="100330"/>
            <a:ext cx="4440555"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双P沟道 中压大电流MOS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extLst>
              <p:ext uri="{D42A27DB-BD31-4B8C-83A1-F6EECF244321}">
                <p14:modId xmlns="" xmlns:p14="http://schemas.microsoft.com/office/powerpoint/2010/main" val="2905073671"/>
              </p:ext>
            </p:extLst>
          </p:nvPr>
        </p:nvGraphicFramePr>
        <p:xfrm>
          <a:off x="457200" y="925196"/>
          <a:ext cx="8145780" cy="2686142"/>
        </p:xfrm>
        <a:graphic>
          <a:graphicData uri="http://schemas.openxmlformats.org/drawingml/2006/table">
            <a:tbl>
              <a:tblPr/>
              <a:tblGrid>
                <a:gridCol w="1362075"/>
                <a:gridCol w="1367155"/>
                <a:gridCol w="1767205"/>
                <a:gridCol w="1460500"/>
                <a:gridCol w="1122680"/>
                <a:gridCol w="1066165"/>
              </a:tblGrid>
              <a:tr h="512744">
                <a:tc gridSpan="6">
                  <a:txBody>
                    <a:bodyPr/>
                    <a:lstStyle/>
                    <a:p>
                      <a:pPr algn="l">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双P沟道 中压大电流MOS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508564">
                <a:tc>
                  <a:txBody>
                    <a:bodyPr/>
                    <a:lstStyle/>
                    <a:p>
                      <a:pPr algn="ctr">
                        <a:buNone/>
                      </a:pPr>
                      <a:r>
                        <a:rPr lang="zh-CN" sz="1045" b="1">
                          <a:solidFill>
                            <a:srgbClr val="FFFFFF"/>
                          </a:solidFill>
                          <a:latin typeface="Arial" panose="020B0604020202020204" pitchFamily="34" charset="0"/>
                          <a:ea typeface="微软雅黑" panose="020B0503020204020204" charset="-122"/>
                        </a:rPr>
                        <a:t>型号</a:t>
                      </a:r>
                      <a:r>
                        <a:rPr lang="en-US" sz="1045" b="1">
                          <a:solidFill>
                            <a:srgbClr val="FFFFFF"/>
                          </a:solidFill>
                          <a:latin typeface="微软雅黑" panose="020B0503020204020204" charset="-122"/>
                        </a:rPr>
                        <a:t>                     (Part Number)</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algn="ctr">
                        <a:buNone/>
                      </a:pPr>
                      <a:r>
                        <a:rPr lang="zh-CN" sz="1045" b="1" dirty="0">
                          <a:solidFill>
                            <a:srgbClr val="FFFFFF"/>
                          </a:solidFill>
                          <a:latin typeface="Arial" panose="020B0604020202020204" pitchFamily="34" charset="0"/>
                          <a:ea typeface="微软雅黑" panose="020B0503020204020204" charset="-122"/>
                        </a:rPr>
                        <a:t>工艺</a:t>
                      </a:r>
                      <a:r>
                        <a:rPr lang="en-US" sz="1045" b="1" dirty="0">
                          <a:solidFill>
                            <a:srgbClr val="FFFFFF"/>
                          </a:solidFill>
                          <a:latin typeface="微软雅黑" panose="020B0503020204020204" charset="-122"/>
                        </a:rPr>
                        <a:t>                   (Technology)</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algn="ctr">
                        <a:buNone/>
                      </a:pPr>
                      <a:r>
                        <a:rPr lang="zh-CN" sz="1045" b="1" dirty="0">
                          <a:solidFill>
                            <a:srgbClr val="FFFFFF"/>
                          </a:solidFill>
                          <a:latin typeface="Arial" panose="020B0604020202020204" pitchFamily="34" charset="0"/>
                          <a:ea typeface="微软雅黑" panose="020B0503020204020204" charset="-122"/>
                        </a:rPr>
                        <a:t>封装</a:t>
                      </a:r>
                      <a:r>
                        <a:rPr lang="en-US" altLang="zh-CN" sz="1045" b="1" dirty="0">
                          <a:solidFill>
                            <a:srgbClr val="FFFFFF"/>
                          </a:solidFill>
                          <a:latin typeface="Arial" panose="020B0604020202020204" pitchFamily="34" charset="0"/>
                          <a:ea typeface="微软雅黑" panose="020B0503020204020204" charset="-122"/>
                        </a:rPr>
                        <a:t>                           </a:t>
                      </a:r>
                      <a:r>
                        <a:rPr lang="en-US" sz="1045" b="1" dirty="0">
                          <a:solidFill>
                            <a:srgbClr val="FFFFFF"/>
                          </a:solidFill>
                          <a:latin typeface="微软雅黑" panose="020B0503020204020204" charset="-122"/>
                        </a:rPr>
                        <a:t>   (Package )</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sym typeface="+mn-ea"/>
                        </a:rPr>
                        <a:t>沟道</a:t>
                      </a:r>
                      <a:r>
                        <a:rPr lang="en-US" altLang="zh-CN" sz="1045" b="1">
                          <a:solidFill>
                            <a:srgbClr val="FFFFFF"/>
                          </a:solidFill>
                          <a:latin typeface="Arial" panose="020B0604020202020204" pitchFamily="34" charset="0"/>
                          <a:ea typeface="微软雅黑" panose="020B0503020204020204" charset="-122"/>
                          <a:sym typeface="+mn-ea"/>
                        </a:rPr>
                        <a:t>                            </a:t>
                      </a:r>
                      <a:r>
                        <a:rPr lang="zh-CN" sz="1045" b="1">
                          <a:solidFill>
                            <a:srgbClr val="FFFFFF"/>
                          </a:solidFill>
                          <a:latin typeface="Arial" panose="020B0604020202020204" pitchFamily="34" charset="0"/>
                          <a:ea typeface="微软雅黑" panose="020B0503020204020204" charset="-122"/>
                          <a:sym typeface="+mn-ea"/>
                        </a:rPr>
                        <a:t>(Polarity)</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VDS(Max) (BVDSS(V)</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ID(Max)        (ID(A))</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2"/>
                    </a:solidFill>
                  </a:tcPr>
                </a:tc>
              </a:tr>
              <a:tr h="277588">
                <a:tc>
                  <a:txBody>
                    <a:bodyPr/>
                    <a:lstStyle/>
                    <a:p>
                      <a:pPr algn="ctr">
                        <a:buNone/>
                      </a:pPr>
                      <a:r>
                        <a:rPr lang="en-US" sz="1045" b="1" dirty="0" smtClean="0">
                          <a:solidFill>
                            <a:srgbClr val="3A3838"/>
                          </a:solidFill>
                          <a:latin typeface="微软雅黑" panose="020B0503020204020204" charset="-122"/>
                        </a:rPr>
                        <a:t>HM18DP02Q</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沟槽工艺(Trench)</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a:buNone/>
                      </a:pPr>
                      <a:r>
                        <a:rPr lang="en-US" altLang="zh-CN" sz="1045" b="1" dirty="0" smtClean="0">
                          <a:solidFill>
                            <a:srgbClr val="3A3838"/>
                          </a:solidFill>
                          <a:latin typeface="微软雅黑" panose="020B0503020204020204" charset="-122"/>
                        </a:rPr>
                        <a:t>DFN3X3-8L</a:t>
                      </a:r>
                      <a:endParaRPr lang="en-US" altLang="en-US" sz="1045" b="1" dirty="0">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双P沟道/左右结构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a:buNone/>
                      </a:pPr>
                      <a:r>
                        <a:rPr lang="en-US" sz="1045" b="1" dirty="0" smtClean="0">
                          <a:solidFill>
                            <a:srgbClr val="3A3838"/>
                          </a:solidFill>
                          <a:latin typeface="微软雅黑" panose="020B0503020204020204" charset="-122"/>
                        </a:rPr>
                        <a:t>-20V</a:t>
                      </a:r>
                      <a:endParaRPr lang="en-US" altLang="en-US" sz="1045" b="1" dirty="0">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-18A/-18A</a:t>
                      </a:r>
                      <a:endParaRPr lang="en-US" altLang="en-US" sz="1045" b="1" dirty="0">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77588">
                <a:tc>
                  <a:txBody>
                    <a:bodyPr/>
                    <a:lstStyle/>
                    <a:p>
                      <a:pPr algn="ctr">
                        <a:buNone/>
                      </a:pPr>
                      <a:r>
                        <a:rPr lang="en-US" sz="1045" b="1" dirty="0">
                          <a:solidFill>
                            <a:srgbClr val="3A3838"/>
                          </a:solidFill>
                          <a:latin typeface="微软雅黑" panose="020B0503020204020204" charset="-122"/>
                        </a:rPr>
                        <a:t>HM18DP03Q/</a:t>
                      </a:r>
                      <a:r>
                        <a:rPr lang="en-US" sz="1045" b="1" dirty="0">
                          <a:solidFill>
                            <a:srgbClr val="3A3838"/>
                          </a:solidFill>
                          <a:latin typeface="微软雅黑" panose="020B0503020204020204" charset="-122"/>
                          <a:sym typeface="+mn-ea"/>
                        </a:rPr>
                        <a:t>D</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沟槽工艺(Trench)</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DFN3X3-8L/</a:t>
                      </a:r>
                      <a:r>
                        <a:rPr lang="en-US" sz="1045" b="1" dirty="0">
                          <a:solidFill>
                            <a:srgbClr val="3A3838"/>
                          </a:solidFill>
                          <a:latin typeface="微软雅黑" panose="020B0503020204020204" charset="-122"/>
                          <a:sym typeface="+mn-ea"/>
                        </a:rPr>
                        <a:t>DFN5X6-8L</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双P沟道/左右结构</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-30V</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-18A/-18A</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77588">
                <a:tc>
                  <a:txBody>
                    <a:bodyPr/>
                    <a:lstStyle/>
                    <a:p>
                      <a:pPr algn="ctr">
                        <a:buNone/>
                      </a:pPr>
                      <a:r>
                        <a:rPr lang="en-US" sz="1045" b="1" dirty="0" smtClean="0">
                          <a:solidFill>
                            <a:srgbClr val="3A3838"/>
                          </a:solidFill>
                          <a:latin typeface="微软雅黑" panose="020B0503020204020204" charset="-122"/>
                        </a:rPr>
                        <a:t>HM12DP04Q/D</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zh-CN" sz="1045" b="1" dirty="0" smtClean="0">
                          <a:solidFill>
                            <a:srgbClr val="3A3838"/>
                          </a:solidFill>
                          <a:latin typeface="微软雅黑" panose="020B0503020204020204" charset="-122"/>
                        </a:rPr>
                        <a:t>DFN3X3-8L/</a:t>
                      </a:r>
                      <a:r>
                        <a:rPr lang="en-US" sz="1045" b="1" dirty="0" smtClean="0">
                          <a:solidFill>
                            <a:srgbClr val="3A3838"/>
                          </a:solidFill>
                          <a:latin typeface="微软雅黑" panose="020B0503020204020204" charset="-122"/>
                        </a:rPr>
                        <a:t>DFN5X6-8L</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-12A/-12A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76893">
                <a:tc>
                  <a:txBody>
                    <a:bodyPr/>
                    <a:lstStyle/>
                    <a:p>
                      <a:pPr algn="ctr">
                        <a:buNone/>
                      </a:pPr>
                      <a:r>
                        <a:rPr lang="en-US" sz="1045" b="1" dirty="0" smtClean="0">
                          <a:solidFill>
                            <a:srgbClr val="3A3838"/>
                          </a:solidFill>
                          <a:latin typeface="微软雅黑" panose="020B0503020204020204" charset="-122"/>
                        </a:rPr>
                        <a:t>HM10DP06Q/D</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zh-CN" sz="1045" b="1" dirty="0" smtClean="0">
                          <a:solidFill>
                            <a:srgbClr val="3A3838"/>
                          </a:solidFill>
                          <a:latin typeface="微软雅黑" panose="020B0503020204020204" charset="-122"/>
                        </a:rPr>
                        <a:t>DFN3X3-8L/</a:t>
                      </a:r>
                      <a:r>
                        <a:rPr lang="en-US" sz="1045" b="1" dirty="0" smtClean="0">
                          <a:solidFill>
                            <a:srgbClr val="3A3838"/>
                          </a:solidFill>
                          <a:latin typeface="微软雅黑" panose="020B0503020204020204" charset="-122"/>
                        </a:rPr>
                        <a:t>DFN5X6-8L</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-60V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-10A/-10A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78284">
                <a:tc>
                  <a:txBody>
                    <a:bodyPr/>
                    <a:lstStyle/>
                    <a:p>
                      <a:pPr algn="ctr">
                        <a:buNone/>
                      </a:pPr>
                      <a:r>
                        <a:rPr lang="en-US" sz="1045" b="1">
                          <a:solidFill>
                            <a:srgbClr val="3A3838"/>
                          </a:solidFill>
                          <a:latin typeface="微软雅黑" panose="020B0503020204020204" charset="-122"/>
                        </a:rPr>
                        <a:t>HM06DP10Q</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沟槽工艺(Trench)</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-6A/-6A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76893">
                <a:tc>
                  <a:txBody>
                    <a:bodyPr/>
                    <a:lstStyle/>
                    <a:p>
                      <a:pPr algn="ctr">
                        <a:buNone/>
                      </a:pPr>
                      <a:r>
                        <a:rPr lang="en-US" sz="1045" b="1">
                          <a:solidFill>
                            <a:srgbClr val="3A3838"/>
                          </a:solidFill>
                          <a:latin typeface="微软雅黑" panose="020B0503020204020204" charset="-122"/>
                        </a:rPr>
                        <a:t>HM07DP10D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双P沟道/左右结构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-7A/-7A</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 name="副标题 9"/>
          <p:cNvSpPr>
            <a:spLocks noGrp="1"/>
          </p:cNvSpPr>
          <p:nvPr>
            <p:ph type="subTitle" idx="1"/>
            <p:custDataLst>
              <p:tags r:id="rId3"/>
            </p:custDataLst>
          </p:nvPr>
        </p:nvSpPr>
        <p:spPr>
          <a:xfrm>
            <a:off x="382270" y="3796030"/>
            <a:ext cx="8223885" cy="985520"/>
          </a:xfrm>
        </p:spPr>
        <p:txBody>
          <a:bodyPr>
            <a:normAutofit/>
          </a:bodyPr>
          <a:lstStyle/>
          <a:p>
            <a:pPr algn="l"/>
            <a:r>
              <a:rPr lang="zh-CN" altLang="en-US" sz="1650" b="1" dirty="0">
                <a:solidFill>
                  <a:schemeClr val="bg1">
                    <a:lumMod val="75000"/>
                    <a:lumOff val="25000"/>
                  </a:schemeClr>
                </a:solidFill>
                <a:latin typeface="Arial" panose="020B0604020202020204" pitchFamily="34" charset="0"/>
                <a:ea typeface="微软雅黑" panose="020B0503020204020204" charset="-122"/>
              </a:rPr>
              <a:t>应用领域：</a:t>
            </a:r>
            <a:endParaRPr lang="en-US" altLang="zh-CN" sz="165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450" dirty="0">
                <a:solidFill>
                  <a:schemeClr val="bg1">
                    <a:lumMod val="85000"/>
                    <a:lumOff val="15000"/>
                  </a:schemeClr>
                </a:solidFill>
                <a:latin typeface="微软雅黑" panose="020B0503020204020204" charset="-122"/>
                <a:ea typeface="微软雅黑" panose="020B0503020204020204" charset="-122"/>
              </a:rPr>
              <a:t>无线充</a:t>
            </a:r>
            <a:r>
              <a:rPr lang="en-US" altLang="zh-CN" sz="1450" dirty="0">
                <a:solidFill>
                  <a:schemeClr val="bg1">
                    <a:lumMod val="85000"/>
                    <a:lumOff val="15000"/>
                  </a:schemeClr>
                </a:solidFill>
                <a:latin typeface="微软雅黑" panose="020B0503020204020204" charset="-122"/>
                <a:ea typeface="微软雅黑" panose="020B0503020204020204" charset="-122"/>
              </a:rPr>
              <a:t>/USB PD</a:t>
            </a:r>
            <a:r>
              <a:rPr lang="zh-CN" altLang="en-US" sz="1450" dirty="0">
                <a:solidFill>
                  <a:schemeClr val="bg1">
                    <a:lumMod val="85000"/>
                    <a:lumOff val="15000"/>
                  </a:schemeClr>
                </a:solidFill>
                <a:latin typeface="微软雅黑" panose="020B0503020204020204" charset="-122"/>
                <a:ea typeface="微软雅黑" panose="020B0503020204020204" charset="-122"/>
              </a:rPr>
              <a:t>快</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充 全桥</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半桥驱动电路和</a:t>
            </a:r>
            <a:r>
              <a:rPr lang="zh-CN" altLang="en-US" sz="1450" dirty="0">
                <a:solidFill>
                  <a:schemeClr val="bg1">
                    <a:lumMod val="85000"/>
                    <a:lumOff val="15000"/>
                  </a:schemeClr>
                </a:solidFill>
                <a:latin typeface="微软雅黑" panose="020B0503020204020204" charset="-122"/>
                <a:ea typeface="微软雅黑" panose="020B0503020204020204" charset="-122"/>
              </a:rPr>
              <a:t>筋膜枪</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高速吹风机</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智能门锁</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无人机</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航模等电机驱动电路</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650" b="1" dirty="0">
              <a:solidFill>
                <a:schemeClr val="bg1">
                  <a:lumMod val="75000"/>
                  <a:lumOff val="25000"/>
                </a:schemeClr>
              </a:solidFill>
              <a:latin typeface="Arial" panose="020B0604020202020204" pitchFamily="34" charset="0"/>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en-US" altLang="zh-CN"/>
              <a:t>7-2</a:t>
            </a:r>
          </a:p>
        </p:txBody>
      </p:sp>
      <p:sp>
        <p:nvSpPr>
          <p:cNvPr id="8" name="TextBox 3"/>
          <p:cNvSpPr txBox="1"/>
          <p:nvPr>
            <p:custDataLst>
              <p:tags r:id="rId1"/>
            </p:custDataLst>
          </p:nvPr>
        </p:nvSpPr>
        <p:spPr>
          <a:xfrm>
            <a:off x="3257550" y="100330"/>
            <a:ext cx="4440555"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N+P沟道 中压大电流MOS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305435" y="800735"/>
          <a:ext cx="8381365" cy="3614420"/>
        </p:xfrm>
        <a:graphic>
          <a:graphicData uri="http://schemas.openxmlformats.org/drawingml/2006/table">
            <a:tbl>
              <a:tblPr/>
              <a:tblGrid>
                <a:gridCol w="1401445"/>
                <a:gridCol w="1642110"/>
                <a:gridCol w="1298575"/>
                <a:gridCol w="1786890"/>
                <a:gridCol w="1155700"/>
                <a:gridCol w="1096645"/>
              </a:tblGrid>
              <a:tr h="389890">
                <a:tc gridSpan="6">
                  <a:txBody>
                    <a:bodyPr/>
                    <a:lstStyle/>
                    <a:p>
                      <a:pPr algn="l">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N+P沟道 中压大电流MOS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372745">
                <a:tc>
                  <a:txBody>
                    <a:bodyPr/>
                    <a:lstStyle/>
                    <a:p>
                      <a:pPr algn="ctr">
                        <a:buNone/>
                      </a:pPr>
                      <a:r>
                        <a:rPr lang="zh-CN" sz="1045" b="1">
                          <a:solidFill>
                            <a:srgbClr val="FFFFFF"/>
                          </a:solidFill>
                          <a:latin typeface="Arial" panose="020B0604020202020204" pitchFamily="34" charset="0"/>
                          <a:ea typeface="微软雅黑" panose="020B0503020204020204" charset="-122"/>
                        </a:rPr>
                        <a:t>型号</a:t>
                      </a:r>
                      <a:r>
                        <a:rPr lang="en-US" sz="1045" b="1">
                          <a:solidFill>
                            <a:srgbClr val="FFFFFF"/>
                          </a:solidFill>
                          <a:latin typeface="微软雅黑" panose="020B0503020204020204" charset="-122"/>
                        </a:rPr>
                        <a:t>                     (Part Number)</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工艺</a:t>
                      </a:r>
                      <a:r>
                        <a:rPr lang="en-US" sz="1045" b="1">
                          <a:solidFill>
                            <a:srgbClr val="FFFFFF"/>
                          </a:solidFill>
                          <a:latin typeface="微软雅黑" panose="020B0503020204020204" charset="-122"/>
                        </a:rPr>
                        <a:t>                     (Technology)</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封装</a:t>
                      </a:r>
                      <a:r>
                        <a:rPr lang="en-US" sz="1045" b="1">
                          <a:solidFill>
                            <a:srgbClr val="FFFFFF"/>
                          </a:solidFill>
                          <a:latin typeface="微软雅黑" panose="020B0503020204020204" charset="-122"/>
                        </a:rPr>
                        <a:t>                (Package )</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sym typeface="+mn-ea"/>
                        </a:rPr>
                        <a:t>沟道</a:t>
                      </a:r>
                      <a:r>
                        <a:rPr lang="en-US" altLang="zh-CN" sz="1045" b="1">
                          <a:solidFill>
                            <a:srgbClr val="FFFFFF"/>
                          </a:solidFill>
                          <a:latin typeface="Arial" panose="020B0604020202020204" pitchFamily="34" charset="0"/>
                          <a:ea typeface="微软雅黑" panose="020B0503020204020204" charset="-122"/>
                          <a:sym typeface="+mn-ea"/>
                        </a:rPr>
                        <a:t>                            </a:t>
                      </a:r>
                      <a:r>
                        <a:rPr lang="zh-CN" sz="1045" b="1">
                          <a:solidFill>
                            <a:srgbClr val="FFFFFF"/>
                          </a:solidFill>
                          <a:latin typeface="Arial" panose="020B0604020202020204" pitchFamily="34" charset="0"/>
                          <a:ea typeface="微软雅黑" panose="020B0503020204020204" charset="-122"/>
                          <a:sym typeface="+mn-ea"/>
                        </a:rPr>
                        <a:t>(Polarity)</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VDS(Max) (BVDSS(V)</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ID(Max)        (ID(A))</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203835">
                <a:tc>
                  <a:txBody>
                    <a:bodyPr/>
                    <a:lstStyle/>
                    <a:p>
                      <a:pPr algn="ctr">
                        <a:buNone/>
                      </a:pPr>
                      <a:r>
                        <a:rPr lang="en-US" sz="1045" b="1">
                          <a:solidFill>
                            <a:srgbClr val="3A3838"/>
                          </a:solidFill>
                          <a:latin typeface="微软雅黑" panose="020B0503020204020204" charset="-122"/>
                        </a:rPr>
                        <a:t>HM605K</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TO-252-4L</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20V/-20V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45A/-35A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835">
                <a:tc>
                  <a:txBody>
                    <a:bodyPr/>
                    <a:lstStyle/>
                    <a:p>
                      <a:pPr algn="ctr">
                        <a:buNone/>
                      </a:pPr>
                      <a:r>
                        <a:rPr lang="en-US" sz="1045" b="1">
                          <a:solidFill>
                            <a:srgbClr val="3A3838"/>
                          </a:solidFill>
                          <a:latin typeface="微软雅黑" panose="020B0503020204020204" charset="-122"/>
                        </a:rPr>
                        <a:t>HM607K</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沟槽工艺(Trench)</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TO-252-4L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35A/-25A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835">
                <a:tc>
                  <a:txBody>
                    <a:bodyPr/>
                    <a:lstStyle/>
                    <a:p>
                      <a:pPr algn="ctr">
                        <a:buNone/>
                      </a:pPr>
                      <a:r>
                        <a:rPr lang="en-US" sz="1045" b="1">
                          <a:solidFill>
                            <a:srgbClr val="3A3838"/>
                          </a:solidFill>
                          <a:latin typeface="微软雅黑" panose="020B0503020204020204" charset="-122"/>
                        </a:rPr>
                        <a:t>HM609K</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TO-252-4L</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40V/-40V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30A/-18A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835">
                <a:tc>
                  <a:txBody>
                    <a:bodyPr/>
                    <a:lstStyle/>
                    <a:p>
                      <a:pPr algn="ctr">
                        <a:buNone/>
                      </a:pPr>
                      <a:r>
                        <a:rPr lang="en-US" sz="1045" b="1">
                          <a:solidFill>
                            <a:srgbClr val="3A3838"/>
                          </a:solidFill>
                          <a:latin typeface="微软雅黑" panose="020B0503020204020204" charset="-122"/>
                        </a:rPr>
                        <a:t>HM603K</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TO-252-4L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60V/-60V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20A/-15A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835">
                <a:tc>
                  <a:txBody>
                    <a:bodyPr/>
                    <a:lstStyle/>
                    <a:p>
                      <a:pPr algn="ctr">
                        <a:buNone/>
                      </a:pPr>
                      <a:r>
                        <a:rPr lang="en-US" sz="1045" b="1">
                          <a:solidFill>
                            <a:srgbClr val="3A3838"/>
                          </a:solidFill>
                          <a:latin typeface="微软雅黑" panose="020B0503020204020204" charset="-122"/>
                        </a:rPr>
                        <a:t>HM610K</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TO-252-4L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100V/-100V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15A/-13A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200">
                <a:tc>
                  <a:txBody>
                    <a:bodyPr/>
                    <a:lstStyle/>
                    <a:p>
                      <a:pPr algn="ctr">
                        <a:buNone/>
                      </a:pPr>
                      <a:r>
                        <a:rPr lang="en-US" sz="1045" b="1">
                          <a:solidFill>
                            <a:srgbClr val="3A3838"/>
                          </a:solidFill>
                          <a:latin typeface="微软雅黑" panose="020B0503020204020204" charset="-122"/>
                        </a:rPr>
                        <a:t>HM4616Q</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28A/-18A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835">
                <a:tc>
                  <a:txBody>
                    <a:bodyPr/>
                    <a:lstStyle/>
                    <a:p>
                      <a:pPr algn="ctr">
                        <a:buNone/>
                      </a:pPr>
                      <a:r>
                        <a:rPr lang="en-US" sz="1045" b="1">
                          <a:solidFill>
                            <a:srgbClr val="3A3838"/>
                          </a:solidFill>
                          <a:latin typeface="微软雅黑" panose="020B0503020204020204" charset="-122"/>
                        </a:rPr>
                        <a:t>HM4618Q</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40V/-40V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20A/-12A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200">
                <a:tc>
                  <a:txBody>
                    <a:bodyPr/>
                    <a:lstStyle/>
                    <a:p>
                      <a:pPr algn="ctr">
                        <a:buNone/>
                      </a:pPr>
                      <a:r>
                        <a:rPr lang="en-US" sz="1045" b="1">
                          <a:solidFill>
                            <a:srgbClr val="3A3838"/>
                          </a:solidFill>
                          <a:latin typeface="微软雅黑" panose="020B0503020204020204" charset="-122"/>
                        </a:rPr>
                        <a:t>HM4611Q</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sym typeface="+mn-ea"/>
                        </a:rPr>
                        <a:t>60V/-60V</a:t>
                      </a:r>
                      <a:endParaRPr 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10A/-10A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835">
                <a:tc>
                  <a:txBody>
                    <a:bodyPr/>
                    <a:lstStyle/>
                    <a:p>
                      <a:pPr algn="ctr">
                        <a:buNone/>
                      </a:pPr>
                      <a:r>
                        <a:rPr lang="en-US" sz="1045" b="1">
                          <a:solidFill>
                            <a:srgbClr val="3A3838"/>
                          </a:solidFill>
                          <a:latin typeface="微软雅黑" panose="020B0503020204020204" charset="-122"/>
                        </a:rPr>
                        <a:t>HM4615Q</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DFN3X3-8L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100V/-100V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8A/-6A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835">
                <a:tc>
                  <a:txBody>
                    <a:bodyPr/>
                    <a:lstStyle/>
                    <a:p>
                      <a:pPr algn="ctr">
                        <a:buNone/>
                      </a:pPr>
                      <a:r>
                        <a:rPr lang="en-US" sz="1045" b="1">
                          <a:solidFill>
                            <a:srgbClr val="3A3838"/>
                          </a:solidFill>
                          <a:latin typeface="微软雅黑" panose="020B0503020204020204" charset="-122"/>
                        </a:rPr>
                        <a:t>HM4622D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20V/-20V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30A/-35A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200">
                <a:tc>
                  <a:txBody>
                    <a:bodyPr/>
                    <a:lstStyle/>
                    <a:p>
                      <a:pPr algn="ctr">
                        <a:buNone/>
                      </a:pPr>
                      <a:r>
                        <a:rPr lang="en-US" sz="1045" b="1">
                          <a:solidFill>
                            <a:srgbClr val="3A3838"/>
                          </a:solidFill>
                          <a:latin typeface="微软雅黑" panose="020B0503020204020204" charset="-122"/>
                        </a:rPr>
                        <a:t>HM4616D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35A/-18A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835">
                <a:tc>
                  <a:txBody>
                    <a:bodyPr/>
                    <a:lstStyle/>
                    <a:p>
                      <a:pPr algn="ctr">
                        <a:buNone/>
                      </a:pPr>
                      <a:r>
                        <a:rPr lang="en-US" sz="1045" b="1">
                          <a:solidFill>
                            <a:srgbClr val="3A3838"/>
                          </a:solidFill>
                          <a:latin typeface="微软雅黑" panose="020B0503020204020204" charset="-122"/>
                        </a:rPr>
                        <a:t>HM4618D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40V/-40V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20A//-12A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835">
                <a:tc>
                  <a:txBody>
                    <a:bodyPr/>
                    <a:lstStyle/>
                    <a:p>
                      <a:pPr algn="ctr">
                        <a:buNone/>
                      </a:pPr>
                      <a:r>
                        <a:rPr lang="en-US" sz="1045" b="1">
                          <a:solidFill>
                            <a:srgbClr val="3A3838"/>
                          </a:solidFill>
                          <a:latin typeface="微软雅黑" panose="020B0503020204020204" charset="-122"/>
                        </a:rPr>
                        <a:t>HM4611D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DFN5X6-8L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60V/-60V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10A/-10A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835">
                <a:tc>
                  <a:txBody>
                    <a:bodyPr/>
                    <a:lstStyle/>
                    <a:p>
                      <a:pPr algn="ctr">
                        <a:buNone/>
                      </a:pPr>
                      <a:r>
                        <a:rPr lang="en-US" sz="1045" b="1">
                          <a:solidFill>
                            <a:srgbClr val="3A3838"/>
                          </a:solidFill>
                          <a:latin typeface="微软雅黑" panose="020B0503020204020204" charset="-122"/>
                        </a:rPr>
                        <a:t>HM4615D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沟槽工艺(Trench)</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DFN5X6-8L</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N+P沟道/左右结构</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100V/-100V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10A/-7A</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 name="副标题 9"/>
          <p:cNvSpPr>
            <a:spLocks noGrp="1"/>
          </p:cNvSpPr>
          <p:nvPr>
            <p:ph type="subTitle" idx="1"/>
            <p:custDataLst>
              <p:tags r:id="rId3"/>
            </p:custDataLst>
          </p:nvPr>
        </p:nvSpPr>
        <p:spPr>
          <a:xfrm>
            <a:off x="304800" y="4533900"/>
            <a:ext cx="8724265" cy="476250"/>
          </a:xfrm>
        </p:spPr>
        <p:txBody>
          <a:bodyPr>
            <a:normAutofit fontScale="92500" lnSpcReduction="10000"/>
          </a:bodyPr>
          <a:lstStyle/>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应用领域</a:t>
            </a:r>
            <a:r>
              <a:rPr lang="zh-CN" altLang="en-US" sz="1500" b="1" dirty="0" smtClean="0">
                <a:solidFill>
                  <a:schemeClr val="bg1">
                    <a:lumMod val="75000"/>
                    <a:lumOff val="25000"/>
                  </a:schemeClr>
                </a:solidFill>
                <a:latin typeface="Arial" panose="020B0604020202020204" pitchFamily="34" charset="0"/>
                <a:ea typeface="微软雅黑" panose="020B0503020204020204" charset="-122"/>
              </a:rPr>
              <a:t>：</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无线充</a:t>
            </a:r>
            <a:r>
              <a:rPr lang="en-US" altLang="zh-CN" sz="1400" dirty="0" smtClean="0">
                <a:solidFill>
                  <a:schemeClr val="bg1">
                    <a:lumMod val="85000"/>
                    <a:lumOff val="15000"/>
                  </a:schemeClr>
                </a:solidFill>
                <a:latin typeface="微软雅黑" panose="020B0503020204020204" charset="-122"/>
                <a:ea typeface="微软雅黑" panose="020B0503020204020204" charset="-122"/>
              </a:rPr>
              <a:t>/USB </a:t>
            </a:r>
            <a:r>
              <a:rPr lang="en-US" altLang="zh-CN" sz="1400" dirty="0">
                <a:solidFill>
                  <a:schemeClr val="bg1">
                    <a:lumMod val="85000"/>
                    <a:lumOff val="15000"/>
                  </a:schemeClr>
                </a:solidFill>
                <a:latin typeface="微软雅黑" panose="020B0503020204020204" charset="-122"/>
                <a:ea typeface="微软雅黑" panose="020B0503020204020204" charset="-122"/>
              </a:rPr>
              <a:t>PD</a:t>
            </a:r>
            <a:r>
              <a:rPr lang="zh-CN" altLang="en-US" sz="1400" dirty="0">
                <a:solidFill>
                  <a:schemeClr val="bg1">
                    <a:lumMod val="85000"/>
                    <a:lumOff val="15000"/>
                  </a:schemeClr>
                </a:solidFill>
                <a:latin typeface="微软雅黑" panose="020B0503020204020204" charset="-122"/>
                <a:ea typeface="微软雅黑" panose="020B0503020204020204" charset="-122"/>
              </a:rPr>
              <a:t>快</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充 全桥</a:t>
            </a:r>
            <a:r>
              <a:rPr lang="en-US" altLang="zh-CN" sz="1400" dirty="0" smtClean="0">
                <a:solidFill>
                  <a:schemeClr val="bg1">
                    <a:lumMod val="85000"/>
                    <a:lumOff val="15000"/>
                  </a:schemeClr>
                </a:solidFill>
                <a:latin typeface="微软雅黑" panose="020B0503020204020204" charset="-122"/>
                <a:ea typeface="微软雅黑" panose="020B0503020204020204" charset="-122"/>
              </a:rPr>
              <a:t>/</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半桥驱动电路和</a:t>
            </a:r>
            <a:r>
              <a:rPr lang="zh-CN" altLang="en-US" sz="1400" dirty="0">
                <a:solidFill>
                  <a:schemeClr val="bg1">
                    <a:lumMod val="85000"/>
                    <a:lumOff val="15000"/>
                  </a:schemeClr>
                </a:solidFill>
                <a:latin typeface="微软雅黑" panose="020B0503020204020204" charset="-122"/>
                <a:ea typeface="微软雅黑" panose="020B0503020204020204" charset="-122"/>
              </a:rPr>
              <a:t>筋膜</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枪 </a:t>
            </a:r>
            <a:r>
              <a:rPr lang="en-US" altLang="zh-CN" sz="1400" dirty="0" smtClean="0">
                <a:solidFill>
                  <a:schemeClr val="bg1">
                    <a:lumMod val="85000"/>
                    <a:lumOff val="15000"/>
                  </a:schemeClr>
                </a:solidFill>
                <a:latin typeface="微软雅黑" panose="020B0503020204020204" charset="-122"/>
                <a:ea typeface="微软雅黑" panose="020B0503020204020204" charset="-122"/>
              </a:rPr>
              <a:t>/ </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高速吹风机 </a:t>
            </a:r>
            <a:r>
              <a:rPr lang="en-US" altLang="zh-CN" sz="1400" dirty="0" smtClean="0">
                <a:solidFill>
                  <a:schemeClr val="bg1">
                    <a:lumMod val="85000"/>
                    <a:lumOff val="15000"/>
                  </a:schemeClr>
                </a:solidFill>
                <a:latin typeface="微软雅黑" panose="020B0503020204020204" charset="-122"/>
                <a:ea typeface="微软雅黑" panose="020B0503020204020204" charset="-122"/>
              </a:rPr>
              <a:t>/ </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智能门锁 </a:t>
            </a:r>
            <a:r>
              <a:rPr lang="en-US" altLang="zh-CN" sz="1400" dirty="0" smtClean="0">
                <a:solidFill>
                  <a:schemeClr val="bg1">
                    <a:lumMod val="85000"/>
                    <a:lumOff val="15000"/>
                  </a:schemeClr>
                </a:solidFill>
                <a:latin typeface="微软雅黑" panose="020B0503020204020204" charset="-122"/>
                <a:ea typeface="微软雅黑" panose="020B0503020204020204" charset="-122"/>
              </a:rPr>
              <a:t>/ </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无人机 </a:t>
            </a:r>
            <a:r>
              <a:rPr lang="en-US" altLang="zh-CN" sz="1400" dirty="0" smtClean="0">
                <a:solidFill>
                  <a:schemeClr val="bg1">
                    <a:lumMod val="85000"/>
                    <a:lumOff val="15000"/>
                  </a:schemeClr>
                </a:solidFill>
                <a:latin typeface="微软雅黑" panose="020B0503020204020204" charset="-122"/>
                <a:ea typeface="微软雅黑" panose="020B0503020204020204" charset="-122"/>
              </a:rPr>
              <a:t>/ </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航模</a:t>
            </a:r>
            <a:r>
              <a:rPr lang="zh-CN" altLang="en-US" sz="1400" dirty="0">
                <a:solidFill>
                  <a:schemeClr val="bg1">
                    <a:lumMod val="85000"/>
                    <a:lumOff val="15000"/>
                  </a:schemeClr>
                </a:solidFill>
                <a:latin typeface="微软雅黑" panose="020B0503020204020204" charset="-122"/>
                <a:ea typeface="微软雅黑" panose="020B0503020204020204" charset="-122"/>
              </a:rPr>
              <a:t>等电机驱动电路</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45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a:t>8.超轻薄低压MOS</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latin typeface="微软雅黑" panose="020B0503020204020204" charset="-122"/>
                <a:ea typeface="微软雅黑" panose="020B0503020204020204" charset="-122"/>
                <a:cs typeface="方正综艺简体" panose="03000509000000000000" charset="-122"/>
                <a:sym typeface="+mn-ea"/>
              </a:rPr>
              <a:t>超轻薄低压MOS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314325" y="956810"/>
          <a:ext cx="8448677" cy="2148340"/>
        </p:xfrm>
        <a:graphic>
          <a:graphicData uri="http://schemas.openxmlformats.org/drawingml/2006/table">
            <a:tbl>
              <a:tblPr/>
              <a:tblGrid>
                <a:gridCol w="968867"/>
                <a:gridCol w="1238103"/>
                <a:gridCol w="918307"/>
                <a:gridCol w="768521"/>
                <a:gridCol w="735025"/>
                <a:gridCol w="504342"/>
                <a:gridCol w="422181"/>
                <a:gridCol w="472742"/>
                <a:gridCol w="403853"/>
                <a:gridCol w="656656"/>
                <a:gridCol w="687624"/>
                <a:gridCol w="672456"/>
              </a:tblGrid>
              <a:tr h="468000">
                <a:tc gridSpan="12">
                  <a:txBody>
                    <a:bodyPr/>
                    <a:lstStyle/>
                    <a:p>
                      <a:pPr algn="l">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DFN1006-3L封装 低压MOS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786588">
                <a:tc>
                  <a:txBody>
                    <a:bodyPr/>
                    <a:lstStyle/>
                    <a:p>
                      <a:pPr algn="ctr">
                        <a:buNone/>
                      </a:pPr>
                      <a:r>
                        <a:rPr lang="zh-CN" sz="1050" b="1" dirty="0">
                          <a:solidFill>
                            <a:srgbClr val="FFFFFF"/>
                          </a:solidFill>
                          <a:latin typeface="Arial" panose="020B0604020202020204" pitchFamily="34" charset="0"/>
                          <a:ea typeface="微软雅黑" panose="020B0503020204020204" charset="-122"/>
                        </a:rPr>
                        <a:t>型号</a:t>
                      </a:r>
                      <a:r>
                        <a:rPr lang="en-US" altLang="zh-CN" sz="1050" b="1" dirty="0">
                          <a:solidFill>
                            <a:srgbClr val="FFFFFF"/>
                          </a:solidFill>
                          <a:latin typeface="Arial" panose="020B0604020202020204" pitchFamily="34" charset="0"/>
                          <a:ea typeface="微软雅黑" panose="020B0503020204020204" charset="-122"/>
                        </a:rPr>
                        <a:t>                    </a:t>
                      </a:r>
                      <a:r>
                        <a:rPr lang="zh-CN" sz="1050" b="1" dirty="0">
                          <a:solidFill>
                            <a:srgbClr val="FFFFFF"/>
                          </a:solidFill>
                          <a:latin typeface="Arial" panose="020B0604020202020204" pitchFamily="34" charset="0"/>
                          <a:ea typeface="微软雅黑" panose="020B0503020204020204" charset="-122"/>
                        </a:rPr>
                        <a:t>(Part Number)</a:t>
                      </a:r>
                      <a:endParaRPr lang="zh-CN" altLang="en-US" sz="105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50" b="1">
                          <a:solidFill>
                            <a:srgbClr val="FFFFFF"/>
                          </a:solidFill>
                          <a:latin typeface="Arial" panose="020B0604020202020204" pitchFamily="34" charset="0"/>
                          <a:ea typeface="微软雅黑" panose="020B0503020204020204" charset="-122"/>
                        </a:rPr>
                        <a:t>工艺</a:t>
                      </a:r>
                      <a:r>
                        <a:rPr lang="en-US" sz="1050" b="1">
                          <a:solidFill>
                            <a:srgbClr val="FFFFFF"/>
                          </a:solidFill>
                          <a:latin typeface="微软雅黑" panose="020B0503020204020204" charset="-122"/>
                        </a:rPr>
                        <a:t>             (Technology)</a:t>
                      </a:r>
                      <a:endParaRPr lang="en-US" altLang="en-US" sz="105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50" b="1">
                          <a:solidFill>
                            <a:srgbClr val="FFFFFF"/>
                          </a:solidFill>
                          <a:latin typeface="Arial" panose="020B0604020202020204" pitchFamily="34" charset="0"/>
                          <a:ea typeface="微软雅黑" panose="020B0503020204020204" charset="-122"/>
                        </a:rPr>
                        <a:t>封装</a:t>
                      </a:r>
                      <a:r>
                        <a:rPr lang="en-US" altLang="zh-CN" sz="1050" b="1">
                          <a:solidFill>
                            <a:srgbClr val="FFFFFF"/>
                          </a:solidFill>
                          <a:latin typeface="Arial" panose="020B0604020202020204" pitchFamily="34" charset="0"/>
                          <a:ea typeface="微软雅黑" panose="020B0503020204020204" charset="-122"/>
                        </a:rPr>
                        <a:t>             </a:t>
                      </a:r>
                      <a:r>
                        <a:rPr lang="zh-CN" sz="1050" b="1">
                          <a:solidFill>
                            <a:srgbClr val="FFFFFF"/>
                          </a:solidFill>
                          <a:latin typeface="Arial" panose="020B0604020202020204" pitchFamily="34" charset="0"/>
                          <a:ea typeface="微软雅黑" panose="020B0503020204020204" charset="-122"/>
                        </a:rPr>
                        <a:t>(Package)</a:t>
                      </a:r>
                      <a:endParaRPr lang="zh-CN" altLang="en-US" sz="105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50" b="1">
                          <a:solidFill>
                            <a:srgbClr val="FFFFFF"/>
                          </a:solidFill>
                          <a:latin typeface="Arial" panose="020B0604020202020204" pitchFamily="34" charset="0"/>
                          <a:ea typeface="微软雅黑" panose="020B0503020204020204" charset="-122"/>
                        </a:rPr>
                        <a:t>沟道</a:t>
                      </a:r>
                      <a:r>
                        <a:rPr lang="en-US" altLang="zh-CN" sz="1050" b="1">
                          <a:solidFill>
                            <a:srgbClr val="FFFFFF"/>
                          </a:solidFill>
                          <a:latin typeface="Arial" panose="020B0604020202020204" pitchFamily="34" charset="0"/>
                          <a:ea typeface="微软雅黑" panose="020B0503020204020204" charset="-122"/>
                        </a:rPr>
                        <a:t>           </a:t>
                      </a:r>
                      <a:r>
                        <a:rPr lang="zh-CN" sz="1050" b="1">
                          <a:solidFill>
                            <a:srgbClr val="FFFFFF"/>
                          </a:solidFill>
                          <a:latin typeface="Arial" panose="020B0604020202020204" pitchFamily="34" charset="0"/>
                          <a:ea typeface="微软雅黑" panose="020B0503020204020204" charset="-122"/>
                        </a:rPr>
                        <a:t>(Polarity)</a:t>
                      </a:r>
                      <a:endParaRPr lang="zh-CN" altLang="en-US" sz="105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50" b="1">
                          <a:solidFill>
                            <a:srgbClr val="FFFFFF"/>
                          </a:solidFill>
                          <a:latin typeface="微软雅黑" panose="020B0503020204020204" charset="-122"/>
                        </a:rPr>
                        <a:t>VDS            (Max)      (BVDSS(V)</a:t>
                      </a:r>
                      <a:endParaRPr lang="en-US" altLang="en-US" sz="105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50" b="1">
                          <a:solidFill>
                            <a:srgbClr val="FFFFFF"/>
                          </a:solidFill>
                          <a:latin typeface="微软雅黑" panose="020B0503020204020204" charset="-122"/>
                        </a:rPr>
                        <a:t>ID (Max) (ID(A))</a:t>
                      </a:r>
                      <a:endParaRPr lang="en-US" altLang="en-US" sz="105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50" b="1">
                          <a:solidFill>
                            <a:srgbClr val="FFFFFF"/>
                          </a:solidFill>
                          <a:latin typeface="微软雅黑" panose="020B0503020204020204" charset="-122"/>
                        </a:rPr>
                        <a:t>IDM</a:t>
                      </a:r>
                      <a:endParaRPr lang="en-US" altLang="en-US" sz="105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50" b="1">
                          <a:solidFill>
                            <a:srgbClr val="FFFFFF"/>
                          </a:solidFill>
                          <a:latin typeface="微软雅黑" panose="020B0503020204020204" charset="-122"/>
                        </a:rPr>
                        <a:t>VTH (Typ)</a:t>
                      </a:r>
                      <a:endParaRPr lang="en-US" altLang="en-US" sz="105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50" b="1">
                          <a:solidFill>
                            <a:srgbClr val="FFFFFF"/>
                          </a:solidFill>
                          <a:latin typeface="微软雅黑" panose="020B0503020204020204" charset="-122"/>
                        </a:rPr>
                        <a:t>VGS</a:t>
                      </a:r>
                      <a:endParaRPr lang="en-US" altLang="en-US" sz="105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50" b="1">
                          <a:solidFill>
                            <a:srgbClr val="FFFFFF"/>
                          </a:solidFill>
                          <a:latin typeface="微软雅黑" panose="020B0503020204020204" charset="-122"/>
                        </a:rPr>
                        <a:t>RDS(ON)</a:t>
                      </a:r>
                    </a:p>
                    <a:p>
                      <a:pPr algn="ctr">
                        <a:buNone/>
                      </a:pPr>
                      <a:r>
                        <a:rPr lang="en-US" sz="1050" b="1">
                          <a:solidFill>
                            <a:srgbClr val="FFFFFF"/>
                          </a:solidFill>
                          <a:latin typeface="微软雅黑" panose="020B0503020204020204" charset="-122"/>
                        </a:rPr>
                        <a:t>@-10V Typ(mΩ) </a:t>
                      </a:r>
                      <a:endParaRPr lang="en-US" altLang="en-US" sz="105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50" b="1">
                          <a:solidFill>
                            <a:srgbClr val="FFFFFF"/>
                          </a:solidFill>
                          <a:latin typeface="微软雅黑" panose="020B0503020204020204" charset="-122"/>
                        </a:rPr>
                        <a:t>RDS(ON)</a:t>
                      </a:r>
                    </a:p>
                    <a:p>
                      <a:pPr algn="ctr">
                        <a:buNone/>
                      </a:pPr>
                      <a:r>
                        <a:rPr lang="en-US" sz="1050" b="1">
                          <a:solidFill>
                            <a:srgbClr val="FFFFFF"/>
                          </a:solidFill>
                          <a:latin typeface="微软雅黑" panose="020B0503020204020204" charset="-122"/>
                        </a:rPr>
                        <a:t>@-4.5V Typ(mΩ)</a:t>
                      </a:r>
                      <a:endParaRPr lang="en-US" altLang="en-US" sz="105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50" b="1">
                          <a:solidFill>
                            <a:srgbClr val="FFFFFF"/>
                          </a:solidFill>
                          <a:latin typeface="微软雅黑" panose="020B0503020204020204" charset="-122"/>
                        </a:rPr>
                        <a:t>RDS(ON)</a:t>
                      </a:r>
                    </a:p>
                    <a:p>
                      <a:pPr algn="ctr">
                        <a:buNone/>
                      </a:pPr>
                      <a:r>
                        <a:rPr lang="en-US" sz="1050" b="1">
                          <a:solidFill>
                            <a:srgbClr val="FFFFFF"/>
                          </a:solidFill>
                          <a:latin typeface="微软雅黑" panose="020B0503020204020204" charset="-122"/>
                        </a:rPr>
                        <a:t>@-2.5V Typ(mΩ)</a:t>
                      </a:r>
                      <a:endParaRPr lang="en-US" altLang="en-US" sz="105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447233">
                <a:tc>
                  <a:txBody>
                    <a:bodyPr/>
                    <a:lstStyle/>
                    <a:p>
                      <a:pPr algn="ctr">
                        <a:buNone/>
                      </a:pPr>
                      <a:r>
                        <a:rPr lang="en-US" sz="1050" b="1">
                          <a:solidFill>
                            <a:srgbClr val="3A3838"/>
                          </a:solidFill>
                          <a:latin typeface="微软雅黑" panose="020B0503020204020204" charset="-122"/>
                        </a:rPr>
                        <a:t>HM2301DR</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50" b="1" dirty="0">
                          <a:solidFill>
                            <a:srgbClr val="3A3838"/>
                          </a:solidFill>
                          <a:latin typeface="Arial" panose="020B0604020202020204" pitchFamily="34" charset="0"/>
                          <a:ea typeface="微软雅黑" panose="020B0503020204020204" charset="-122"/>
                        </a:rPr>
                        <a:t>沟槽工艺(Trench)</a:t>
                      </a:r>
                      <a:endParaRPr lang="zh-CN" altLang="en-US" sz="105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DFN1006-3L</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50" b="1" dirty="0">
                          <a:solidFill>
                            <a:srgbClr val="3A3838"/>
                          </a:solidFill>
                          <a:latin typeface="Arial" panose="020B0604020202020204" pitchFamily="34" charset="0"/>
                          <a:ea typeface="微软雅黑" panose="020B0503020204020204" charset="-122"/>
                        </a:rPr>
                        <a:t>P沟道/</a:t>
                      </a:r>
                      <a:r>
                        <a:rPr lang="en-US" sz="1050" b="1" dirty="0">
                          <a:solidFill>
                            <a:srgbClr val="3A3838"/>
                          </a:solidFill>
                          <a:latin typeface="微软雅黑" panose="020B0503020204020204" charset="-122"/>
                        </a:rPr>
                        <a:t>        </a:t>
                      </a:r>
                      <a:r>
                        <a:rPr lang="zh-CN" sz="1050" b="1" dirty="0">
                          <a:solidFill>
                            <a:srgbClr val="3A3838"/>
                          </a:solidFill>
                          <a:latin typeface="Arial" panose="020B0604020202020204" pitchFamily="34" charset="0"/>
                          <a:ea typeface="微软雅黑" panose="020B0503020204020204" charset="-122"/>
                        </a:rPr>
                        <a:t>带ESD保护</a:t>
                      </a:r>
                      <a:endParaRPr lang="en-US" altLang="en-US" sz="10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-20V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-0.8A</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-4A</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-0.45V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-6V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350mΩ</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440mΩ</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46519">
                <a:tc>
                  <a:txBody>
                    <a:bodyPr/>
                    <a:lstStyle/>
                    <a:p>
                      <a:pPr algn="ctr">
                        <a:buNone/>
                      </a:pPr>
                      <a:r>
                        <a:rPr lang="en-US" sz="1050" b="1" dirty="0">
                          <a:solidFill>
                            <a:srgbClr val="3A3838"/>
                          </a:solidFill>
                          <a:latin typeface="微软雅黑" panose="020B0503020204020204" charset="-122"/>
                        </a:rPr>
                        <a:t>HM2302DR</a:t>
                      </a:r>
                      <a:endParaRPr lang="en-US" altLang="en-US" sz="10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50" b="1" dirty="0">
                          <a:solidFill>
                            <a:srgbClr val="3A3838"/>
                          </a:solidFill>
                          <a:latin typeface="Arial" panose="020B0604020202020204" pitchFamily="34" charset="0"/>
                          <a:ea typeface="微软雅黑" panose="020B0503020204020204" charset="-122"/>
                        </a:rPr>
                        <a:t>沟槽工艺(Trench)</a:t>
                      </a:r>
                      <a:endParaRPr lang="zh-CN" altLang="en-US" sz="105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DFN1006-3L</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50" b="1">
                          <a:solidFill>
                            <a:srgbClr val="3A3838"/>
                          </a:solidFill>
                          <a:latin typeface="Arial" panose="020B0604020202020204" pitchFamily="34" charset="0"/>
                          <a:ea typeface="微软雅黑" panose="020B0503020204020204" charset="-122"/>
                        </a:rPr>
                        <a:t>N沟道/</a:t>
                      </a:r>
                      <a:r>
                        <a:rPr lang="en-US" sz="1050" b="1">
                          <a:solidFill>
                            <a:srgbClr val="3A3838"/>
                          </a:solidFill>
                          <a:latin typeface="微软雅黑" panose="020B0503020204020204" charset="-122"/>
                        </a:rPr>
                        <a:t>            </a:t>
                      </a:r>
                      <a:r>
                        <a:rPr lang="zh-CN" sz="1050" b="1">
                          <a:solidFill>
                            <a:srgbClr val="3A3838"/>
                          </a:solidFill>
                          <a:latin typeface="Arial" panose="020B0604020202020204" pitchFamily="34" charset="0"/>
                          <a:ea typeface="微软雅黑" panose="020B0503020204020204" charset="-122"/>
                        </a:rPr>
                        <a:t>带ESD保护</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20V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0.9A</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3.6A</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0.45V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6V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220mΩ</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dirty="0">
                          <a:solidFill>
                            <a:srgbClr val="3A3838"/>
                          </a:solidFill>
                          <a:latin typeface="微软雅黑" panose="020B0503020204020204" charset="-122"/>
                        </a:rPr>
                        <a:t>260mΩ</a:t>
                      </a:r>
                      <a:endParaRPr lang="en-US" altLang="en-US" sz="10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 name="副标题 9"/>
          <p:cNvSpPr>
            <a:spLocks noGrp="1"/>
          </p:cNvSpPr>
          <p:nvPr>
            <p:ph type="subTitle" idx="1"/>
            <p:custDataLst>
              <p:tags r:id="rId3"/>
            </p:custDataLst>
          </p:nvPr>
        </p:nvSpPr>
        <p:spPr>
          <a:xfrm>
            <a:off x="292100" y="3333750"/>
            <a:ext cx="8526780" cy="1143000"/>
          </a:xfrm>
        </p:spPr>
        <p:txBody>
          <a:bodyPr>
            <a:normAutofit/>
          </a:bodyPr>
          <a:lstStyle/>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优点：</a:t>
            </a:r>
            <a:r>
              <a:rPr lang="zh-CN" altLang="en-US" sz="1450" dirty="0">
                <a:solidFill>
                  <a:schemeClr val="bg1">
                    <a:lumMod val="85000"/>
                    <a:lumOff val="15000"/>
                  </a:schemeClr>
                </a:solidFill>
                <a:latin typeface="微软雅黑" panose="020B0503020204020204" charset="-122"/>
                <a:ea typeface="微软雅黑" panose="020B0503020204020204" charset="-122"/>
              </a:rPr>
              <a:t>超低开启电压；带</a:t>
            </a:r>
            <a:r>
              <a:rPr lang="en-US" altLang="zh-CN" sz="1450" dirty="0">
                <a:solidFill>
                  <a:schemeClr val="bg1">
                    <a:lumMod val="85000"/>
                    <a:lumOff val="15000"/>
                  </a:schemeClr>
                </a:solidFill>
                <a:latin typeface="微软雅黑" panose="020B0503020204020204" charset="-122"/>
                <a:ea typeface="微软雅黑" panose="020B0503020204020204" charset="-122"/>
              </a:rPr>
              <a:t>ESD</a:t>
            </a:r>
            <a:r>
              <a:rPr lang="zh-CN" altLang="en-US" sz="1450" dirty="0">
                <a:solidFill>
                  <a:schemeClr val="bg1">
                    <a:lumMod val="85000"/>
                    <a:lumOff val="15000"/>
                  </a:schemeClr>
                </a:solidFill>
                <a:latin typeface="微软雅黑" panose="020B0503020204020204" charset="-122"/>
                <a:ea typeface="微软雅黑" panose="020B0503020204020204" charset="-122"/>
              </a:rPr>
              <a:t>保护</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65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应用领域：</a:t>
            </a:r>
            <a:r>
              <a:rPr lang="en-US" altLang="zh-CN" sz="1450" dirty="0">
                <a:solidFill>
                  <a:schemeClr val="bg1">
                    <a:lumMod val="85000"/>
                    <a:lumOff val="15000"/>
                  </a:schemeClr>
                </a:solidFill>
                <a:latin typeface="微软雅黑" panose="020B0503020204020204" charset="-122"/>
                <a:ea typeface="微软雅黑" panose="020B0503020204020204" charset="-122"/>
              </a:rPr>
              <a:t>TWS</a:t>
            </a:r>
            <a:r>
              <a:rPr lang="zh-CN" altLang="en-US" sz="1450" dirty="0">
                <a:solidFill>
                  <a:schemeClr val="bg1">
                    <a:lumMod val="85000"/>
                    <a:lumOff val="15000"/>
                  </a:schemeClr>
                </a:solidFill>
                <a:latin typeface="微软雅黑" panose="020B0503020204020204" charset="-122"/>
                <a:ea typeface="微软雅黑" panose="020B0503020204020204" charset="-122"/>
              </a:rPr>
              <a:t>蓝牙耳机</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智能手表</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智能手环等智能穿戴</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产品</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电子烟</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dirty="0"/>
              <a:t>8</a:t>
            </a:r>
            <a:r>
              <a:rPr lang="en-US" altLang="zh-CN" dirty="0" smtClean="0"/>
              <a:t>-2.1</a:t>
            </a:r>
            <a:endParaRPr lang="en-US" altLang="zh-CN" dirty="0"/>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超轻薄低压MOS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313690" y="803910"/>
          <a:ext cx="8525510" cy="3596640"/>
        </p:xfrm>
        <a:graphic>
          <a:graphicData uri="http://schemas.openxmlformats.org/drawingml/2006/table">
            <a:tbl>
              <a:tblPr/>
              <a:tblGrid>
                <a:gridCol w="977900"/>
                <a:gridCol w="1070610"/>
                <a:gridCol w="838200"/>
                <a:gridCol w="685800"/>
                <a:gridCol w="685800"/>
                <a:gridCol w="533400"/>
                <a:gridCol w="533400"/>
                <a:gridCol w="533400"/>
                <a:gridCol w="450215"/>
                <a:gridCol w="692785"/>
                <a:gridCol w="685800"/>
                <a:gridCol w="838200"/>
              </a:tblGrid>
              <a:tr h="387350">
                <a:tc gridSpan="12">
                  <a:txBody>
                    <a:bodyPr/>
                    <a:lstStyle/>
                    <a:p>
                      <a:pPr algn="l">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DFN2X2-6L封装 低压MOS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525780">
                <a:tc>
                  <a:txBody>
                    <a:bodyPr/>
                    <a:lstStyle/>
                    <a:p>
                      <a:pPr algn="ctr">
                        <a:buNone/>
                      </a:pPr>
                      <a:r>
                        <a:rPr lang="zh-CN" sz="1000" b="1" dirty="0">
                          <a:solidFill>
                            <a:srgbClr val="FFFFFF"/>
                          </a:solidFill>
                          <a:latin typeface="Arial" panose="020B0604020202020204" pitchFamily="34" charset="0"/>
                          <a:ea typeface="微软雅黑" panose="020B0503020204020204" charset="-122"/>
                        </a:rPr>
                        <a:t>型号</a:t>
                      </a:r>
                      <a:r>
                        <a:rPr lang="en-US" altLang="zh-CN" sz="1000" b="1" dirty="0">
                          <a:solidFill>
                            <a:srgbClr val="FFFFFF"/>
                          </a:solidFill>
                          <a:latin typeface="Arial" panose="020B0604020202020204" pitchFamily="34" charset="0"/>
                          <a:ea typeface="微软雅黑" panose="020B0503020204020204" charset="-122"/>
                        </a:rPr>
                        <a:t>                      </a:t>
                      </a:r>
                      <a:r>
                        <a:rPr lang="zh-CN" sz="1000" b="1" dirty="0">
                          <a:solidFill>
                            <a:srgbClr val="FFFFFF"/>
                          </a:solidFill>
                          <a:latin typeface="Arial" panose="020B0604020202020204" pitchFamily="34" charset="0"/>
                          <a:ea typeface="微软雅黑" panose="020B0503020204020204" charset="-122"/>
                        </a:rPr>
                        <a:t>(Part Number)</a:t>
                      </a:r>
                      <a:endParaRPr lang="zh-CN" altLang="en-US" sz="100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dirty="0">
                          <a:solidFill>
                            <a:srgbClr val="FFFFFF"/>
                          </a:solidFill>
                          <a:latin typeface="Arial" panose="020B0604020202020204" pitchFamily="34" charset="0"/>
                          <a:ea typeface="微软雅黑" panose="020B0503020204020204" charset="-122"/>
                        </a:rPr>
                        <a:t>工艺</a:t>
                      </a:r>
                      <a:r>
                        <a:rPr lang="en-US" sz="1000" b="1" dirty="0">
                          <a:solidFill>
                            <a:srgbClr val="FFFFFF"/>
                          </a:solidFill>
                          <a:latin typeface="微软雅黑" panose="020B0503020204020204" charset="-122"/>
                        </a:rPr>
                        <a:t>             (Technology)</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dirty="0" smtClean="0">
                          <a:solidFill>
                            <a:srgbClr val="FFFFFF"/>
                          </a:solidFill>
                          <a:latin typeface="Arial" panose="020B0604020202020204" pitchFamily="34" charset="0"/>
                          <a:ea typeface="微软雅黑" panose="020B0503020204020204" charset="-122"/>
                        </a:rPr>
                        <a:t>封装</a:t>
                      </a:r>
                      <a:r>
                        <a:rPr lang="en-US" altLang="zh-CN" sz="1000" b="1" dirty="0" smtClean="0">
                          <a:solidFill>
                            <a:srgbClr val="FFFFFF"/>
                          </a:solidFill>
                          <a:latin typeface="Arial" panose="020B0604020202020204" pitchFamily="34" charset="0"/>
                          <a:ea typeface="微软雅黑" panose="020B0503020204020204" charset="-122"/>
                        </a:rPr>
                        <a:t>   </a:t>
                      </a:r>
                      <a:r>
                        <a:rPr lang="zh-CN" sz="1000" b="1" dirty="0" smtClean="0">
                          <a:solidFill>
                            <a:srgbClr val="FFFFFF"/>
                          </a:solidFill>
                          <a:latin typeface="Arial" panose="020B0604020202020204" pitchFamily="34" charset="0"/>
                          <a:ea typeface="微软雅黑" panose="020B0503020204020204" charset="-122"/>
                        </a:rPr>
                        <a:t>(</a:t>
                      </a:r>
                      <a:r>
                        <a:rPr lang="zh-CN" sz="1000" b="1" dirty="0">
                          <a:solidFill>
                            <a:srgbClr val="FFFFFF"/>
                          </a:solidFill>
                          <a:latin typeface="Arial" panose="020B0604020202020204" pitchFamily="34" charset="0"/>
                          <a:ea typeface="微软雅黑" panose="020B0503020204020204" charset="-122"/>
                        </a:rPr>
                        <a:t>Package)</a:t>
                      </a:r>
                      <a:endParaRPr lang="zh-CN" altLang="en-US" sz="100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dirty="0">
                          <a:solidFill>
                            <a:srgbClr val="FFFFFF"/>
                          </a:solidFill>
                          <a:latin typeface="Arial" panose="020B0604020202020204" pitchFamily="34" charset="0"/>
                          <a:ea typeface="微软雅黑" panose="020B0503020204020204" charset="-122"/>
                        </a:rPr>
                        <a:t>沟道(Polarity)</a:t>
                      </a:r>
                      <a:endParaRPr lang="zh-CN" altLang="en-US" sz="100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VDS (Max)      (BVDSS(V)</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ID  (Max) (ID(A))</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IDM</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VTH (</a:t>
                      </a:r>
                      <a:r>
                        <a:rPr lang="en-US" sz="1000" b="1" dirty="0" err="1">
                          <a:solidFill>
                            <a:srgbClr val="FFFFFF"/>
                          </a:solidFill>
                          <a:latin typeface="微软雅黑" panose="020B0503020204020204" charset="-122"/>
                        </a:rPr>
                        <a:t>Typ</a:t>
                      </a:r>
                      <a:r>
                        <a:rPr lang="en-US" sz="1000" b="1" dirty="0">
                          <a:solidFill>
                            <a:srgbClr val="FFFFFF"/>
                          </a:solidFill>
                          <a:latin typeface="微软雅黑" panose="020B0503020204020204" charset="-122"/>
                        </a:rPr>
                        <a:t>)</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VGS</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RDS(ON)</a:t>
                      </a:r>
                    </a:p>
                    <a:p>
                      <a:pPr algn="ctr">
                        <a:buNone/>
                      </a:pPr>
                      <a:r>
                        <a:rPr lang="en-US" sz="1000" b="1" dirty="0">
                          <a:solidFill>
                            <a:srgbClr val="FFFFFF"/>
                          </a:solidFill>
                          <a:latin typeface="微软雅黑" panose="020B0503020204020204" charset="-122"/>
                        </a:rPr>
                        <a:t>@-10V </a:t>
                      </a:r>
                      <a:r>
                        <a:rPr lang="en-US" sz="1000" b="1" dirty="0" err="1">
                          <a:solidFill>
                            <a:srgbClr val="FFFFFF"/>
                          </a:solidFill>
                          <a:latin typeface="微软雅黑" panose="020B0503020204020204" charset="-122"/>
                        </a:rPr>
                        <a:t>Typ</a:t>
                      </a:r>
                      <a:r>
                        <a:rPr lang="en-US" sz="1000" b="1" dirty="0">
                          <a:solidFill>
                            <a:srgbClr val="FFFFFF"/>
                          </a:solidFill>
                          <a:latin typeface="微软雅黑" panose="020B0503020204020204" charset="-122"/>
                        </a:rPr>
                        <a:t>(</a:t>
                      </a:r>
                      <a:r>
                        <a:rPr lang="en-US" sz="1000" b="1" dirty="0" err="1">
                          <a:solidFill>
                            <a:srgbClr val="FFFFFF"/>
                          </a:solidFill>
                          <a:latin typeface="微软雅黑" panose="020B0503020204020204" charset="-122"/>
                        </a:rPr>
                        <a:t>mΩ</a:t>
                      </a:r>
                      <a:r>
                        <a:rPr lang="en-US" sz="1000" b="1" dirty="0">
                          <a:solidFill>
                            <a:srgbClr val="FFFFFF"/>
                          </a:solidFill>
                          <a:latin typeface="微软雅黑" panose="020B0503020204020204" charset="-122"/>
                        </a:rPr>
                        <a:t>) </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RDS(ON)</a:t>
                      </a:r>
                    </a:p>
                    <a:p>
                      <a:pPr algn="ctr">
                        <a:buNone/>
                      </a:pPr>
                      <a:r>
                        <a:rPr lang="en-US" sz="1000" b="1" dirty="0">
                          <a:solidFill>
                            <a:srgbClr val="FFFFFF"/>
                          </a:solidFill>
                          <a:latin typeface="微软雅黑" panose="020B0503020204020204" charset="-122"/>
                        </a:rPr>
                        <a:t>@-4.5V </a:t>
                      </a:r>
                      <a:r>
                        <a:rPr lang="en-US" sz="1000" b="1" dirty="0" err="1">
                          <a:solidFill>
                            <a:srgbClr val="FFFFFF"/>
                          </a:solidFill>
                          <a:latin typeface="微软雅黑" panose="020B0503020204020204" charset="-122"/>
                        </a:rPr>
                        <a:t>Typ</a:t>
                      </a:r>
                      <a:r>
                        <a:rPr lang="en-US" sz="1000" b="1" dirty="0">
                          <a:solidFill>
                            <a:srgbClr val="FFFFFF"/>
                          </a:solidFill>
                          <a:latin typeface="微软雅黑" panose="020B0503020204020204" charset="-122"/>
                        </a:rPr>
                        <a:t>(</a:t>
                      </a:r>
                      <a:r>
                        <a:rPr lang="en-US" sz="1000" b="1" dirty="0" err="1">
                          <a:solidFill>
                            <a:srgbClr val="FFFFFF"/>
                          </a:solidFill>
                          <a:latin typeface="微软雅黑" panose="020B0503020204020204" charset="-122"/>
                        </a:rPr>
                        <a:t>mΩ</a:t>
                      </a:r>
                      <a:r>
                        <a:rPr lang="en-US" sz="1000" b="1" dirty="0">
                          <a:solidFill>
                            <a:srgbClr val="FFFFFF"/>
                          </a:solidFill>
                          <a:latin typeface="微软雅黑" panose="020B0503020204020204" charset="-122"/>
                        </a:rPr>
                        <a:t>)</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RDS(ON)</a:t>
                      </a:r>
                    </a:p>
                    <a:p>
                      <a:pPr algn="ctr">
                        <a:buNone/>
                      </a:pPr>
                      <a:r>
                        <a:rPr lang="en-US" sz="1000" b="1" dirty="0">
                          <a:solidFill>
                            <a:srgbClr val="FFFFFF"/>
                          </a:solidFill>
                          <a:latin typeface="微软雅黑" panose="020B0503020204020204" charset="-122"/>
                        </a:rPr>
                        <a:t>@-2.5V </a:t>
                      </a:r>
                      <a:r>
                        <a:rPr lang="en-US" sz="1000" b="1" dirty="0" err="1">
                          <a:solidFill>
                            <a:srgbClr val="FFFFFF"/>
                          </a:solidFill>
                          <a:latin typeface="微软雅黑" panose="020B0503020204020204" charset="-122"/>
                        </a:rPr>
                        <a:t>Typ</a:t>
                      </a:r>
                      <a:r>
                        <a:rPr lang="en-US" sz="1000" b="1" dirty="0">
                          <a:solidFill>
                            <a:srgbClr val="FFFFFF"/>
                          </a:solidFill>
                          <a:latin typeface="微软雅黑" panose="020B0503020204020204" charset="-122"/>
                        </a:rPr>
                        <a:t>(</a:t>
                      </a:r>
                      <a:r>
                        <a:rPr lang="en-US" sz="1000" b="1" dirty="0" err="1">
                          <a:solidFill>
                            <a:srgbClr val="FFFFFF"/>
                          </a:solidFill>
                          <a:latin typeface="微软雅黑" panose="020B0503020204020204" charset="-122"/>
                        </a:rPr>
                        <a:t>mΩ</a:t>
                      </a:r>
                      <a:r>
                        <a:rPr lang="en-US" sz="1000" b="1" dirty="0">
                          <a:solidFill>
                            <a:srgbClr val="FFFFFF"/>
                          </a:solidFill>
                          <a:latin typeface="微软雅黑" panose="020B0503020204020204" charset="-122"/>
                        </a:rPr>
                        <a:t>)</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243840">
                <a:tc>
                  <a:txBody>
                    <a:bodyPr/>
                    <a:lstStyle/>
                    <a:p>
                      <a:pPr algn="ctr">
                        <a:buNone/>
                      </a:pPr>
                      <a:r>
                        <a:rPr lang="en-US" sz="1000" b="1" dirty="0">
                          <a:solidFill>
                            <a:srgbClr val="3A3838"/>
                          </a:solidFill>
                          <a:latin typeface="微软雅黑" panose="020B0503020204020204" charset="-122"/>
                        </a:rPr>
                        <a:t>HM09P12D</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-9A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-27A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-0.6V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17mΩ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24mΩ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3840">
                <a:tc>
                  <a:txBody>
                    <a:bodyPr/>
                    <a:lstStyle/>
                    <a:p>
                      <a:pPr algn="ctr">
                        <a:buNone/>
                      </a:pPr>
                      <a:r>
                        <a:rPr lang="en-US" sz="1000" b="1" dirty="0">
                          <a:solidFill>
                            <a:srgbClr val="3A3838"/>
                          </a:solidFill>
                          <a:latin typeface="微软雅黑" panose="020B0503020204020204" charset="-122"/>
                        </a:rPr>
                        <a:t>HM16P12D</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-12V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-16A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-0.7V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11.5mΩ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14mΩ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3840">
                <a:tc>
                  <a:txBody>
                    <a:bodyPr/>
                    <a:lstStyle/>
                    <a:p>
                      <a:pPr algn="ctr">
                        <a:buNone/>
                      </a:pPr>
                      <a:r>
                        <a:rPr lang="en-US" sz="1000" b="1" dirty="0">
                          <a:solidFill>
                            <a:srgbClr val="3A3838"/>
                          </a:solidFill>
                          <a:latin typeface="微软雅黑" panose="020B0503020204020204" charset="-122"/>
                        </a:rPr>
                        <a:t>HM2305D</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-8A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-0.7V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39mΩ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58mΩ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4475">
                <a:tc>
                  <a:txBody>
                    <a:bodyPr/>
                    <a:lstStyle/>
                    <a:p>
                      <a:pPr algn="ctr">
                        <a:buNone/>
                      </a:pPr>
                      <a:r>
                        <a:rPr lang="en-US" sz="1000" b="1" dirty="0">
                          <a:solidFill>
                            <a:srgbClr val="3A3838"/>
                          </a:solidFill>
                          <a:latin typeface="微软雅黑" panose="020B0503020204020204" charset="-122"/>
                        </a:rPr>
                        <a:t>HM3401DR</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-6A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-30A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64mΩ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95mΩ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3205">
                <a:tc>
                  <a:txBody>
                    <a:bodyPr/>
                    <a:lstStyle/>
                    <a:p>
                      <a:pPr algn="ctr">
                        <a:buNone/>
                      </a:pPr>
                      <a:r>
                        <a:rPr lang="en-US" sz="1000" b="1">
                          <a:solidFill>
                            <a:srgbClr val="3A3838"/>
                          </a:solidFill>
                          <a:latin typeface="微软雅黑" panose="020B0503020204020204" charset="-122"/>
                        </a:rPr>
                        <a:t>HM2319D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P沟道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-7A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-21A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-1.5V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73mΩ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98mΩ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3840">
                <a:tc>
                  <a:txBody>
                    <a:bodyPr/>
                    <a:lstStyle/>
                    <a:p>
                      <a:pPr algn="ctr">
                        <a:buNone/>
                      </a:pPr>
                      <a:r>
                        <a:rPr lang="en-US" sz="1000" b="1">
                          <a:solidFill>
                            <a:srgbClr val="3A3838"/>
                          </a:solidFill>
                          <a:latin typeface="微软雅黑" panose="020B0503020204020204" charset="-122"/>
                        </a:rPr>
                        <a:t>HM2309DR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-4A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-16A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-1.8V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188mΩ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266mΩ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4475">
                <a:tc>
                  <a:txBody>
                    <a:bodyPr/>
                    <a:lstStyle/>
                    <a:p>
                      <a:pPr algn="ctr">
                        <a:buNone/>
                      </a:pPr>
                      <a:r>
                        <a:rPr lang="en-US" sz="1000" b="1">
                          <a:solidFill>
                            <a:srgbClr val="3A3838"/>
                          </a:solidFill>
                          <a:latin typeface="微软雅黑" panose="020B0503020204020204" charset="-122"/>
                        </a:rPr>
                        <a:t>HM4P10D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-12A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-1.4V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210mΩ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225mΩ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3840">
                <a:tc>
                  <a:txBody>
                    <a:bodyPr/>
                    <a:lstStyle/>
                    <a:p>
                      <a:pPr algn="ctr">
                        <a:buNone/>
                      </a:pPr>
                      <a:r>
                        <a:rPr lang="en-US" sz="1000" b="1">
                          <a:solidFill>
                            <a:srgbClr val="3A3838"/>
                          </a:solidFill>
                          <a:latin typeface="微软雅黑" panose="020B0503020204020204" charset="-122"/>
                        </a:rPr>
                        <a:t>HM2803D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双P沟道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-0.7V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-12V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39mΩ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58mΩ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3840">
                <a:tc>
                  <a:txBody>
                    <a:bodyPr/>
                    <a:lstStyle/>
                    <a:p>
                      <a:pPr algn="ctr">
                        <a:buNone/>
                      </a:pPr>
                      <a:r>
                        <a:rPr lang="en-US" sz="1000" b="1">
                          <a:solidFill>
                            <a:srgbClr val="3A3838"/>
                          </a:solidFill>
                          <a:latin typeface="微软雅黑" panose="020B0503020204020204" charset="-122"/>
                        </a:rPr>
                        <a:t>HM3801DR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双P沟道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-6A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-30A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-12V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50mΩ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60mΩ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95mΩ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4475">
                <a:tc>
                  <a:txBody>
                    <a:bodyPr/>
                    <a:lstStyle/>
                    <a:p>
                      <a:pPr algn="ctr">
                        <a:buNone/>
                      </a:pPr>
                      <a:r>
                        <a:rPr lang="en-US" sz="1000" b="1">
                          <a:solidFill>
                            <a:srgbClr val="3A3838"/>
                          </a:solidFill>
                          <a:latin typeface="微软雅黑" panose="020B0503020204020204" charset="-122"/>
                        </a:rPr>
                        <a:t>HM2819D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双P沟道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-5A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-15A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-1.5V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73mΩ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110mΩ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3840">
                <a:tc>
                  <a:txBody>
                    <a:bodyPr/>
                    <a:lstStyle/>
                    <a:p>
                      <a:pPr algn="ctr">
                        <a:buNone/>
                      </a:pPr>
                      <a:r>
                        <a:rPr lang="en-US" sz="1000" b="1">
                          <a:solidFill>
                            <a:srgbClr val="3A3838"/>
                          </a:solidFill>
                          <a:latin typeface="微软雅黑" panose="020B0503020204020204" charset="-122"/>
                        </a:rPr>
                        <a:t>HM2809D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双P沟道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-60V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-1.8V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188mΩ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266mΩ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9" name="副标题 9"/>
          <p:cNvSpPr txBox="1"/>
          <p:nvPr>
            <p:custDataLst>
              <p:tags r:id="rId3"/>
            </p:custDataLst>
          </p:nvPr>
        </p:nvSpPr>
        <p:spPr>
          <a:xfrm>
            <a:off x="673100" y="4514850"/>
            <a:ext cx="8526780" cy="419100"/>
          </a:xfrm>
          <a:prstGeom prst="rect">
            <a:avLst/>
          </a:prstGeom>
        </p:spPr>
        <p:txBody>
          <a:bodyPr vert="horz" lIns="91440" tIns="45720" rIns="91440" bIns="45720" rtlCol="0">
            <a:normAutofit/>
          </a:bodyPr>
          <a:lstStyle>
            <a:lvl1pPr marL="0" indent="0" algn="ctr" defTabSz="685800" rtl="0" eaLnBrk="1" latinLnBrk="0" hangingPunct="1">
              <a:spcBef>
                <a:spcPct val="15000"/>
              </a:spcBef>
              <a:buFont typeface="Arial" panose="020B0604020202020204" pitchFamily="34" charset="0"/>
              <a:buNone/>
              <a:defRPr sz="2400" kern="1200">
                <a:solidFill>
                  <a:schemeClr val="tx1">
                    <a:tint val="75000"/>
                  </a:schemeClr>
                </a:solidFill>
                <a:latin typeface="+mn-lt"/>
                <a:ea typeface="+mn-ea"/>
                <a:cs typeface="+mn-cs"/>
              </a:defRPr>
            </a:lvl1pPr>
            <a:lvl2pPr marL="342900" indent="0" algn="ctr" defTabSz="685800" rtl="0" eaLnBrk="1" latinLnBrk="0" hangingPunct="1">
              <a:spcBef>
                <a:spcPct val="15000"/>
              </a:spcBef>
              <a:buFont typeface="Arial" panose="020B0604020202020204" pitchFamily="34" charset="0"/>
              <a:buNone/>
              <a:defRPr sz="2100" kern="1200">
                <a:solidFill>
                  <a:schemeClr val="tx1">
                    <a:tint val="75000"/>
                  </a:schemeClr>
                </a:solidFill>
                <a:latin typeface="+mn-lt"/>
                <a:ea typeface="+mn-ea"/>
                <a:cs typeface="+mn-cs"/>
              </a:defRPr>
            </a:lvl2pPr>
            <a:lvl3pPr marL="685800" indent="0" algn="ctr" defTabSz="685800" rtl="0" eaLnBrk="1" latinLnBrk="0" hangingPunct="1">
              <a:spcBef>
                <a:spcPct val="15000"/>
              </a:spcBef>
              <a:buFont typeface="Arial" panose="020B0604020202020204" pitchFamily="34" charset="0"/>
              <a:buNone/>
              <a:defRPr sz="1800" kern="1200">
                <a:solidFill>
                  <a:schemeClr val="tx1">
                    <a:tint val="75000"/>
                  </a:schemeClr>
                </a:solidFill>
                <a:latin typeface="+mn-lt"/>
                <a:ea typeface="+mn-ea"/>
                <a:cs typeface="+mn-cs"/>
              </a:defRPr>
            </a:lvl3pPr>
            <a:lvl4pPr marL="1028700"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4pPr>
            <a:lvl5pPr marL="1371600"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5pPr>
            <a:lvl6pPr marL="1714500"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6pPr>
            <a:lvl7pPr marL="2058035"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7pPr>
            <a:lvl8pPr marL="2400935"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8pPr>
            <a:lvl9pPr marL="2743835"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9pPr>
          </a:lstStyle>
          <a:p>
            <a:pPr algn="l"/>
            <a:r>
              <a:rPr lang="zh-CN" altLang="en-US" sz="1500" b="1" dirty="0" smtClean="0">
                <a:solidFill>
                  <a:schemeClr val="bg1">
                    <a:lumMod val="75000"/>
                    <a:lumOff val="25000"/>
                  </a:schemeClr>
                </a:solidFill>
                <a:latin typeface="Arial" panose="020B0604020202020204" pitchFamily="34" charset="0"/>
                <a:ea typeface="微软雅黑" panose="020B0503020204020204" charset="-122"/>
              </a:rPr>
              <a:t>应用领域：</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TWS</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蓝牙耳机</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智能手表</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智能手环等智能穿戴产品</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电子烟</a:t>
            </a:r>
            <a:endParaRPr lang="en-US" altLang="zh-CN" sz="1450" dirty="0" smtClean="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45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dirty="0"/>
              <a:t>8</a:t>
            </a:r>
            <a:r>
              <a:rPr lang="en-US" altLang="zh-CN" dirty="0" smtClean="0"/>
              <a:t>-2.2</a:t>
            </a:r>
            <a:endParaRPr lang="en-US" altLang="zh-CN" dirty="0"/>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kern="2000" dirty="0">
                <a:effectLst/>
                <a:latin typeface="微软雅黑" panose="020B0503020204020204" charset="-122"/>
                <a:ea typeface="微软雅黑" panose="020B0503020204020204" charset="-122"/>
                <a:cs typeface="方正综艺简体" panose="03000509000000000000" charset="-122"/>
                <a:sym typeface="+mn-ea"/>
              </a:rPr>
              <a:t>超轻薄低压MOS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304800" y="815975"/>
          <a:ext cx="8534400" cy="3631565"/>
        </p:xfrm>
        <a:graphic>
          <a:graphicData uri="http://schemas.openxmlformats.org/drawingml/2006/table">
            <a:tbl>
              <a:tblPr/>
              <a:tblGrid>
                <a:gridCol w="822960"/>
                <a:gridCol w="982980"/>
                <a:gridCol w="755650"/>
                <a:gridCol w="605155"/>
                <a:gridCol w="680085"/>
                <a:gridCol w="529590"/>
                <a:gridCol w="604520"/>
                <a:gridCol w="581660"/>
                <a:gridCol w="609600"/>
                <a:gridCol w="609600"/>
                <a:gridCol w="853440"/>
                <a:gridCol w="899160"/>
              </a:tblGrid>
              <a:tr h="351790">
                <a:tc gridSpan="12">
                  <a:txBody>
                    <a:bodyPr/>
                    <a:lstStyle/>
                    <a:p>
                      <a:pPr algn="l">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DFN2X2-6L封装 低压MOS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489585">
                <a:tc>
                  <a:txBody>
                    <a:bodyPr/>
                    <a:lstStyle/>
                    <a:p>
                      <a:pPr algn="ctr">
                        <a:buNone/>
                      </a:pPr>
                      <a:r>
                        <a:rPr lang="zh-CN" sz="1000" b="1" dirty="0">
                          <a:solidFill>
                            <a:srgbClr val="FFFFFF"/>
                          </a:solidFill>
                          <a:latin typeface="Arial" panose="020B0604020202020204" pitchFamily="34" charset="0"/>
                          <a:ea typeface="微软雅黑" panose="020B0503020204020204" charset="-122"/>
                        </a:rPr>
                        <a:t>型号</a:t>
                      </a:r>
                      <a:r>
                        <a:rPr lang="en-US" altLang="zh-CN" sz="1000" b="1" dirty="0">
                          <a:solidFill>
                            <a:srgbClr val="FFFFFF"/>
                          </a:solidFill>
                          <a:latin typeface="Arial" panose="020B0604020202020204" pitchFamily="34" charset="0"/>
                          <a:ea typeface="微软雅黑" panose="020B0503020204020204" charset="-122"/>
                        </a:rPr>
                        <a:t>                      </a:t>
                      </a:r>
                      <a:r>
                        <a:rPr lang="zh-CN" sz="1000" b="1" dirty="0">
                          <a:solidFill>
                            <a:srgbClr val="FFFFFF"/>
                          </a:solidFill>
                          <a:latin typeface="Arial" panose="020B0604020202020204" pitchFamily="34" charset="0"/>
                          <a:ea typeface="微软雅黑" panose="020B0503020204020204" charset="-122"/>
                        </a:rPr>
                        <a:t>(Part Number)</a:t>
                      </a:r>
                      <a:endParaRPr lang="zh-CN" altLang="en-US" sz="100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dirty="0">
                          <a:solidFill>
                            <a:srgbClr val="FFFFFF"/>
                          </a:solidFill>
                          <a:latin typeface="Arial" panose="020B0604020202020204" pitchFamily="34" charset="0"/>
                          <a:ea typeface="微软雅黑" panose="020B0503020204020204" charset="-122"/>
                        </a:rPr>
                        <a:t>工艺</a:t>
                      </a:r>
                      <a:r>
                        <a:rPr lang="en-US" sz="1000" b="1" dirty="0">
                          <a:solidFill>
                            <a:srgbClr val="FFFFFF"/>
                          </a:solidFill>
                          <a:latin typeface="微软雅黑" panose="020B0503020204020204" charset="-122"/>
                        </a:rPr>
                        <a:t>             (Technology)</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dirty="0" smtClean="0">
                          <a:solidFill>
                            <a:srgbClr val="FFFFFF"/>
                          </a:solidFill>
                          <a:latin typeface="Arial" panose="020B0604020202020204" pitchFamily="34" charset="0"/>
                          <a:ea typeface="微软雅黑" panose="020B0503020204020204" charset="-122"/>
                        </a:rPr>
                        <a:t>封装</a:t>
                      </a:r>
                      <a:r>
                        <a:rPr lang="en-US" altLang="zh-CN" sz="1000" b="1" dirty="0" smtClean="0">
                          <a:solidFill>
                            <a:srgbClr val="FFFFFF"/>
                          </a:solidFill>
                          <a:latin typeface="Arial" panose="020B0604020202020204" pitchFamily="34" charset="0"/>
                          <a:ea typeface="微软雅黑" panose="020B0503020204020204" charset="-122"/>
                        </a:rPr>
                        <a:t> </a:t>
                      </a:r>
                      <a:r>
                        <a:rPr lang="zh-CN" sz="1000" b="1" dirty="0" smtClean="0">
                          <a:solidFill>
                            <a:srgbClr val="FFFFFF"/>
                          </a:solidFill>
                          <a:latin typeface="Arial" panose="020B0604020202020204" pitchFamily="34" charset="0"/>
                          <a:ea typeface="微软雅黑" panose="020B0503020204020204" charset="-122"/>
                        </a:rPr>
                        <a:t>(</a:t>
                      </a:r>
                      <a:r>
                        <a:rPr lang="zh-CN" sz="1000" b="1" dirty="0">
                          <a:solidFill>
                            <a:srgbClr val="FFFFFF"/>
                          </a:solidFill>
                          <a:latin typeface="Arial" panose="020B0604020202020204" pitchFamily="34" charset="0"/>
                          <a:ea typeface="微软雅黑" panose="020B0503020204020204" charset="-122"/>
                        </a:rPr>
                        <a:t>Package)</a:t>
                      </a:r>
                      <a:endParaRPr lang="zh-CN" altLang="en-US" sz="100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a:solidFill>
                            <a:srgbClr val="FFFFFF"/>
                          </a:solidFill>
                          <a:latin typeface="Arial" panose="020B0604020202020204" pitchFamily="34" charset="0"/>
                          <a:ea typeface="微软雅黑" panose="020B0503020204020204" charset="-122"/>
                        </a:rPr>
                        <a:t>沟道(Polarity)</a:t>
                      </a:r>
                      <a:endParaRPr lang="zh-CN" altLang="en-US" sz="100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smtClean="0">
                          <a:solidFill>
                            <a:srgbClr val="FFFFFF"/>
                          </a:solidFill>
                          <a:latin typeface="微软雅黑" panose="020B0503020204020204" charset="-122"/>
                        </a:rPr>
                        <a:t>VDS(Max</a:t>
                      </a:r>
                      <a:r>
                        <a:rPr lang="en-US" sz="1000" b="1" dirty="0">
                          <a:solidFill>
                            <a:srgbClr val="FFFFFF"/>
                          </a:solidFill>
                          <a:latin typeface="微软雅黑" panose="020B0503020204020204" charset="-122"/>
                        </a:rPr>
                        <a:t>)      </a:t>
                      </a:r>
                      <a:r>
                        <a:rPr lang="en-US" sz="900" b="1" dirty="0">
                          <a:solidFill>
                            <a:srgbClr val="FFFFFF"/>
                          </a:solidFill>
                          <a:latin typeface="微软雅黑" panose="020B0503020204020204" charset="-122"/>
                        </a:rPr>
                        <a:t>(BVDSS(V)</a:t>
                      </a:r>
                      <a:endParaRPr lang="en-US" altLang="en-US" sz="9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50" b="1" dirty="0" smtClean="0">
                          <a:solidFill>
                            <a:srgbClr val="FFFFFF"/>
                          </a:solidFill>
                          <a:latin typeface="微软雅黑" panose="020B0503020204020204" charset="-122"/>
                        </a:rPr>
                        <a:t>ID(Max</a:t>
                      </a:r>
                      <a:r>
                        <a:rPr lang="en-US" sz="950" b="1" dirty="0">
                          <a:solidFill>
                            <a:srgbClr val="FFFFFF"/>
                          </a:solidFill>
                          <a:latin typeface="微软雅黑" panose="020B0503020204020204" charset="-122"/>
                        </a:rPr>
                        <a:t>) (ID(A))</a:t>
                      </a:r>
                      <a:endParaRPr lang="en-US" altLang="en-US" sz="95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50" b="1" dirty="0">
                          <a:solidFill>
                            <a:srgbClr val="FFFFFF"/>
                          </a:solidFill>
                          <a:latin typeface="微软雅黑" panose="020B0503020204020204" charset="-122"/>
                        </a:rPr>
                        <a:t>IDM</a:t>
                      </a:r>
                      <a:endParaRPr lang="en-US" altLang="en-US" sz="95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a:solidFill>
                            <a:srgbClr val="FFFFFF"/>
                          </a:solidFill>
                          <a:latin typeface="微软雅黑" panose="020B0503020204020204" charset="-122"/>
                        </a:rPr>
                        <a:t>VTH (Typ)</a:t>
                      </a:r>
                      <a:endParaRPr lang="en-US" altLang="en-US" sz="100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a:solidFill>
                            <a:srgbClr val="FFFFFF"/>
                          </a:solidFill>
                          <a:latin typeface="微软雅黑" panose="020B0503020204020204" charset="-122"/>
                        </a:rPr>
                        <a:t>VGS</a:t>
                      </a:r>
                      <a:endParaRPr lang="en-US" altLang="en-US" sz="100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RDS(ON)</a:t>
                      </a:r>
                    </a:p>
                    <a:p>
                      <a:pPr algn="ctr">
                        <a:buNone/>
                      </a:pPr>
                      <a:r>
                        <a:rPr lang="en-US" sz="1000" b="1" dirty="0">
                          <a:solidFill>
                            <a:srgbClr val="FFFFFF"/>
                          </a:solidFill>
                          <a:latin typeface="微软雅黑" panose="020B0503020204020204" charset="-122"/>
                        </a:rPr>
                        <a:t>@-10V </a:t>
                      </a:r>
                      <a:r>
                        <a:rPr lang="en-US" sz="1000" b="1" dirty="0" err="1">
                          <a:solidFill>
                            <a:srgbClr val="FFFFFF"/>
                          </a:solidFill>
                          <a:latin typeface="微软雅黑" panose="020B0503020204020204" charset="-122"/>
                        </a:rPr>
                        <a:t>Typ</a:t>
                      </a:r>
                      <a:r>
                        <a:rPr lang="en-US" sz="1000" b="1" dirty="0">
                          <a:solidFill>
                            <a:srgbClr val="FFFFFF"/>
                          </a:solidFill>
                          <a:latin typeface="微软雅黑" panose="020B0503020204020204" charset="-122"/>
                        </a:rPr>
                        <a:t>(</a:t>
                      </a:r>
                      <a:r>
                        <a:rPr lang="en-US" sz="1000" b="1" dirty="0" err="1">
                          <a:solidFill>
                            <a:srgbClr val="FFFFFF"/>
                          </a:solidFill>
                          <a:latin typeface="微软雅黑" panose="020B0503020204020204" charset="-122"/>
                        </a:rPr>
                        <a:t>mΩ</a:t>
                      </a:r>
                      <a:r>
                        <a:rPr lang="en-US" sz="1000" b="1" dirty="0">
                          <a:solidFill>
                            <a:srgbClr val="FFFFFF"/>
                          </a:solidFill>
                          <a:latin typeface="微软雅黑" panose="020B0503020204020204" charset="-122"/>
                        </a:rPr>
                        <a:t>) </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a:solidFill>
                            <a:srgbClr val="FFFFFF"/>
                          </a:solidFill>
                          <a:latin typeface="微软雅黑" panose="020B0503020204020204" charset="-122"/>
                        </a:rPr>
                        <a:t>RDS(ON)</a:t>
                      </a:r>
                    </a:p>
                    <a:p>
                      <a:pPr algn="ctr">
                        <a:buNone/>
                      </a:pPr>
                      <a:r>
                        <a:rPr lang="en-US" sz="1000" b="1">
                          <a:solidFill>
                            <a:srgbClr val="FFFFFF"/>
                          </a:solidFill>
                          <a:latin typeface="微软雅黑" panose="020B0503020204020204" charset="-122"/>
                        </a:rPr>
                        <a:t>@-4.5V Typ(mΩ)</a:t>
                      </a:r>
                      <a:endParaRPr lang="en-US" altLang="en-US" sz="100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RDS(ON)</a:t>
                      </a:r>
                    </a:p>
                    <a:p>
                      <a:pPr algn="ctr">
                        <a:buNone/>
                      </a:pPr>
                      <a:r>
                        <a:rPr lang="en-US" sz="1000" b="1" dirty="0">
                          <a:solidFill>
                            <a:srgbClr val="FFFFFF"/>
                          </a:solidFill>
                          <a:latin typeface="微软雅黑" panose="020B0503020204020204" charset="-122"/>
                        </a:rPr>
                        <a:t>@-2.5V </a:t>
                      </a:r>
                      <a:r>
                        <a:rPr lang="en-US" sz="1000" b="1" dirty="0" err="1">
                          <a:solidFill>
                            <a:srgbClr val="FFFFFF"/>
                          </a:solidFill>
                          <a:latin typeface="微软雅黑" panose="020B0503020204020204" charset="-122"/>
                        </a:rPr>
                        <a:t>Typ</a:t>
                      </a:r>
                      <a:r>
                        <a:rPr lang="en-US" sz="1000" b="1" dirty="0">
                          <a:solidFill>
                            <a:srgbClr val="FFFFFF"/>
                          </a:solidFill>
                          <a:latin typeface="微软雅黑" panose="020B0503020204020204" charset="-122"/>
                        </a:rPr>
                        <a:t>(</a:t>
                      </a:r>
                      <a:r>
                        <a:rPr lang="en-US" sz="1000" b="1" dirty="0" err="1">
                          <a:solidFill>
                            <a:srgbClr val="FFFFFF"/>
                          </a:solidFill>
                          <a:latin typeface="微软雅黑" panose="020B0503020204020204" charset="-122"/>
                        </a:rPr>
                        <a:t>mΩ</a:t>
                      </a:r>
                      <a:r>
                        <a:rPr lang="en-US" sz="1000" b="1" dirty="0">
                          <a:solidFill>
                            <a:srgbClr val="FFFFFF"/>
                          </a:solidFill>
                          <a:latin typeface="微软雅黑" panose="020B0503020204020204" charset="-122"/>
                        </a:rPr>
                        <a:t>)</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214630">
                <a:tc>
                  <a:txBody>
                    <a:bodyPr/>
                    <a:lstStyle/>
                    <a:p>
                      <a:pPr algn="ctr">
                        <a:buNone/>
                      </a:pPr>
                      <a:r>
                        <a:rPr lang="en-US" sz="1000" b="1" dirty="0">
                          <a:solidFill>
                            <a:srgbClr val="3A3838"/>
                          </a:solidFill>
                          <a:latin typeface="微软雅黑" panose="020B0503020204020204" charset="-122"/>
                        </a:rPr>
                        <a:t>HM2300DR</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沟槽工艺</a:t>
                      </a:r>
                      <a:r>
                        <a:rPr lang="zh-CN" sz="900" b="1" dirty="0">
                          <a:solidFill>
                            <a:srgbClr val="3A3838"/>
                          </a:solidFill>
                          <a:latin typeface="Arial" panose="020B0604020202020204" pitchFamily="34" charset="0"/>
                          <a:ea typeface="微软雅黑" panose="020B0503020204020204" charset="-122"/>
                        </a:rPr>
                        <a:t>(Trench)</a:t>
                      </a:r>
                      <a:endParaRPr lang="zh-CN" altLang="en-US" sz="9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N沟道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8A</a:t>
                      </a:r>
                      <a:endParaRPr lang="en-US" altLang="en-US" sz="1000" b="1">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32A</a:t>
                      </a:r>
                      <a:endParaRPr lang="en-US" altLang="en-US" sz="1000" b="1" dirty="0">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0.65V</a:t>
                      </a:r>
                      <a:endParaRPr lang="en-US" altLang="en-US" sz="1000" b="1" dirty="0">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12V</a:t>
                      </a:r>
                      <a:endParaRPr lang="en-US" altLang="en-US" sz="1000" b="1">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dirty="0">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22mΩ</a:t>
                      </a:r>
                      <a:endParaRPr lang="en-US" altLang="en-US" sz="1000" b="1">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33mΩ</a:t>
                      </a:r>
                      <a:endParaRPr lang="en-US" altLang="en-US" sz="1000" b="1" dirty="0">
                        <a:solidFill>
                          <a:srgbClr val="3A3838"/>
                        </a:solidFill>
                        <a:latin typeface="微软雅黑" panose="020B0503020204020204" charset="-122"/>
                      </a:endParaRPr>
                    </a:p>
                  </a:txBody>
                  <a:tcPr marL="6984" marR="6984" marT="6984" marB="25144"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a:solidFill>
                            <a:srgbClr val="3A3838"/>
                          </a:solidFill>
                          <a:latin typeface="微软雅黑" panose="020B0503020204020204" charset="-122"/>
                        </a:rPr>
                        <a:t>HM3400DR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dirty="0" smtClean="0">
                          <a:solidFill>
                            <a:srgbClr val="3A3838"/>
                          </a:solidFill>
                          <a:latin typeface="Arial" panose="020B0604020202020204" pitchFamily="34" charset="0"/>
                          <a:ea typeface="微软雅黑" panose="020B0503020204020204" charset="-122"/>
                        </a:rPr>
                        <a:t>沟槽工艺</a:t>
                      </a:r>
                      <a:r>
                        <a:rPr lang="zh-CN" altLang="zh-CN" sz="900" b="1" dirty="0"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N沟道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8A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32A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0.9V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12V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31mΩ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34mΩ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45mΩ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a:solidFill>
                            <a:srgbClr val="3A3838"/>
                          </a:solidFill>
                          <a:latin typeface="微软雅黑" panose="020B0503020204020204" charset="-122"/>
                        </a:rPr>
                        <a:t>HM2318D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smtClean="0">
                          <a:solidFill>
                            <a:srgbClr val="3A3838"/>
                          </a:solidFill>
                          <a:latin typeface="Arial" panose="020B0604020202020204" pitchFamily="34" charset="0"/>
                          <a:ea typeface="微软雅黑" panose="020B0503020204020204" charset="-122"/>
                        </a:rPr>
                        <a:t>沟槽工艺</a:t>
                      </a:r>
                      <a:r>
                        <a:rPr lang="zh-CN" altLang="zh-CN" sz="900" b="1"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DFN2X2-6</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N沟道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40V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32mΩ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a:solidFill>
                            <a:srgbClr val="3A3838"/>
                          </a:solidFill>
                          <a:latin typeface="微软雅黑" panose="020B0503020204020204" charset="-122"/>
                        </a:rPr>
                        <a:t>HM2310DR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dirty="0" smtClean="0">
                          <a:solidFill>
                            <a:srgbClr val="3A3838"/>
                          </a:solidFill>
                          <a:latin typeface="Arial" panose="020B0604020202020204" pitchFamily="34" charset="0"/>
                          <a:ea typeface="微软雅黑" panose="020B0503020204020204" charset="-122"/>
                        </a:rPr>
                        <a:t>沟槽工艺</a:t>
                      </a:r>
                      <a:r>
                        <a:rPr lang="zh-CN" altLang="zh-CN" sz="900" b="1" dirty="0"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N沟道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60V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4A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12A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1.1V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105mΩ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125mΩ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a:solidFill>
                            <a:srgbClr val="3A3838"/>
                          </a:solidFill>
                          <a:latin typeface="微软雅黑" panose="020B0503020204020204" charset="-122"/>
                        </a:rPr>
                        <a:t>HM4N10D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dirty="0" smtClean="0">
                          <a:solidFill>
                            <a:srgbClr val="3A3838"/>
                          </a:solidFill>
                          <a:latin typeface="Arial" panose="020B0604020202020204" pitchFamily="34" charset="0"/>
                          <a:ea typeface="微软雅黑" panose="020B0503020204020204" charset="-122"/>
                        </a:rPr>
                        <a:t>沟槽工艺</a:t>
                      </a:r>
                      <a:r>
                        <a:rPr lang="zh-CN" altLang="zh-CN" sz="900" b="1" dirty="0"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DFN2X2-6L</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N沟道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100V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4A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16A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1.5V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135mΩ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a:solidFill>
                            <a:srgbClr val="3A3838"/>
                          </a:solidFill>
                          <a:latin typeface="微软雅黑" panose="020B0503020204020204" charset="-122"/>
                        </a:rPr>
                        <a:t>HM2800D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dirty="0" smtClean="0">
                          <a:solidFill>
                            <a:srgbClr val="3A3838"/>
                          </a:solidFill>
                          <a:latin typeface="Arial" panose="020B0604020202020204" pitchFamily="34" charset="0"/>
                          <a:ea typeface="微软雅黑" panose="020B0503020204020204" charset="-122"/>
                        </a:rPr>
                        <a:t>沟槽工艺</a:t>
                      </a:r>
                      <a:r>
                        <a:rPr lang="zh-CN" altLang="zh-CN" sz="900" b="1" dirty="0"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双N沟道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5A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15A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0.65V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22mΩ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33mΩ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a:solidFill>
                            <a:srgbClr val="3A3838"/>
                          </a:solidFill>
                          <a:latin typeface="微软雅黑" panose="020B0503020204020204" charset="-122"/>
                        </a:rPr>
                        <a:t>HM3800D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dirty="0" smtClean="0">
                          <a:solidFill>
                            <a:srgbClr val="3A3838"/>
                          </a:solidFill>
                          <a:latin typeface="Arial" panose="020B0604020202020204" pitchFamily="34" charset="0"/>
                          <a:ea typeface="微软雅黑" panose="020B0503020204020204" charset="-122"/>
                        </a:rPr>
                        <a:t>沟槽工艺</a:t>
                      </a:r>
                      <a:r>
                        <a:rPr lang="zh-CN" altLang="zh-CN" sz="900" b="1" dirty="0"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双N沟道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5.8A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24A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0.9V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12V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31mΩ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34mΩ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45mΩ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a:solidFill>
                            <a:srgbClr val="3A3838"/>
                          </a:solidFill>
                          <a:latin typeface="微软雅黑" panose="020B0503020204020204" charset="-122"/>
                        </a:rPr>
                        <a:t>HM2818D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dirty="0" smtClean="0">
                          <a:solidFill>
                            <a:srgbClr val="3A3838"/>
                          </a:solidFill>
                          <a:latin typeface="Arial" panose="020B0604020202020204" pitchFamily="34" charset="0"/>
                          <a:ea typeface="微软雅黑" panose="020B0503020204020204" charset="-122"/>
                        </a:rPr>
                        <a:t>沟槽工艺</a:t>
                      </a:r>
                      <a:r>
                        <a:rPr lang="zh-CN" altLang="zh-CN" sz="900" b="1" dirty="0"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双N沟道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40V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4.0A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33mΩ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46mΩ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a:solidFill>
                            <a:srgbClr val="3A3838"/>
                          </a:solidFill>
                          <a:latin typeface="微软雅黑" panose="020B0503020204020204" charset="-122"/>
                        </a:rPr>
                        <a:t>HM2810D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dirty="0" smtClean="0">
                          <a:solidFill>
                            <a:srgbClr val="3A3838"/>
                          </a:solidFill>
                          <a:latin typeface="Arial" panose="020B0604020202020204" pitchFamily="34" charset="0"/>
                          <a:ea typeface="微软雅黑" panose="020B0503020204020204" charset="-122"/>
                        </a:rPr>
                        <a:t>沟槽工艺</a:t>
                      </a:r>
                      <a:r>
                        <a:rPr lang="zh-CN" altLang="zh-CN" sz="900" b="1" dirty="0"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双N沟道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60V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1.1V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78mΩ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84mΩ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a:solidFill>
                            <a:srgbClr val="3A3838"/>
                          </a:solidFill>
                          <a:latin typeface="微软雅黑" panose="020B0503020204020204" charset="-122"/>
                        </a:rPr>
                        <a:t>HM3DN10D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dirty="0" smtClean="0">
                          <a:solidFill>
                            <a:srgbClr val="3A3838"/>
                          </a:solidFill>
                          <a:latin typeface="Arial" panose="020B0604020202020204" pitchFamily="34" charset="0"/>
                          <a:ea typeface="微软雅黑" panose="020B0503020204020204" charset="-122"/>
                        </a:rPr>
                        <a:t>沟槽工艺</a:t>
                      </a:r>
                      <a:r>
                        <a:rPr lang="zh-CN" altLang="zh-CN" sz="900" b="1" dirty="0"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双N沟道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100V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9.0A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1.8V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210mΩ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a:solidFill>
                            <a:srgbClr val="3A3838"/>
                          </a:solidFill>
                          <a:latin typeface="微软雅黑" panose="020B0503020204020204" charset="-122"/>
                        </a:rPr>
                        <a:t>HM4620D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dirty="0" smtClean="0">
                          <a:solidFill>
                            <a:srgbClr val="3A3838"/>
                          </a:solidFill>
                          <a:latin typeface="Arial" panose="020B0604020202020204" pitchFamily="34" charset="0"/>
                          <a:ea typeface="微软雅黑" panose="020B0503020204020204" charset="-122"/>
                        </a:rPr>
                        <a:t>沟槽工艺</a:t>
                      </a:r>
                      <a:r>
                        <a:rPr lang="zh-CN" altLang="zh-CN" sz="900" b="1" dirty="0"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N+P沟道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100000"/>
                        </a:lnSpc>
                        <a:buNone/>
                      </a:pPr>
                      <a:r>
                        <a:rPr lang="en-US" sz="1000" b="1" dirty="0">
                          <a:solidFill>
                            <a:srgbClr val="3A3838"/>
                          </a:solidFill>
                          <a:latin typeface="微软雅黑" panose="020B0503020204020204" charset="-122"/>
                        </a:rPr>
                        <a:t>20V/-20V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5A/-5A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dirty="0">
                          <a:solidFill>
                            <a:srgbClr val="3A3838"/>
                          </a:solidFill>
                          <a:latin typeface="微软雅黑" panose="020B0503020204020204" charset="-122"/>
                        </a:rPr>
                        <a:t>15A/-15A</a:t>
                      </a:r>
                      <a:endParaRPr lang="en-US" altLang="en-US" sz="9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800" b="1" dirty="0" smtClean="0">
                          <a:solidFill>
                            <a:srgbClr val="3A3838"/>
                          </a:solidFill>
                          <a:latin typeface="微软雅黑" panose="020B0503020204020204" charset="-122"/>
                        </a:rPr>
                        <a:t>0.65/-0.7V</a:t>
                      </a:r>
                      <a:endParaRPr lang="en-US" altLang="en-US" sz="8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12V/-12V</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dirty="0">
                          <a:solidFill>
                            <a:srgbClr val="3A3838"/>
                          </a:solidFill>
                          <a:latin typeface="微软雅黑" panose="020B0503020204020204" charset="-122"/>
                        </a:rPr>
                        <a:t>29mΩ/78mΩ</a:t>
                      </a:r>
                      <a:endParaRPr lang="en-US" altLang="en-US" sz="9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35mΩ/102mΩ</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a:solidFill>
                            <a:srgbClr val="3A3838"/>
                          </a:solidFill>
                          <a:latin typeface="微软雅黑" panose="020B0503020204020204" charset="-122"/>
                        </a:rPr>
                        <a:t>HM4630D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dirty="0" smtClean="0">
                          <a:solidFill>
                            <a:srgbClr val="3A3838"/>
                          </a:solidFill>
                          <a:latin typeface="Arial" panose="020B0604020202020204" pitchFamily="34" charset="0"/>
                          <a:ea typeface="微软雅黑" panose="020B0503020204020204" charset="-122"/>
                        </a:rPr>
                        <a:t>沟槽工艺</a:t>
                      </a:r>
                      <a:r>
                        <a:rPr lang="zh-CN" altLang="zh-CN" sz="900" b="1" dirty="0"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N+P沟道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100000"/>
                        </a:lnSpc>
                        <a:buNone/>
                      </a:pPr>
                      <a:r>
                        <a:rPr lang="en-US" sz="1000" b="1" dirty="0">
                          <a:solidFill>
                            <a:srgbClr val="3A3838"/>
                          </a:solidFill>
                          <a:latin typeface="微软雅黑" panose="020B0503020204020204" charset="-122"/>
                        </a:rPr>
                        <a:t>30V/-30V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5A/-5A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15A/-15A</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dirty="0">
                          <a:solidFill>
                            <a:srgbClr val="3A3838"/>
                          </a:solidFill>
                          <a:latin typeface="微软雅黑" panose="020B0503020204020204" charset="-122"/>
                        </a:rPr>
                        <a:t>0.9/-0.9V</a:t>
                      </a:r>
                      <a:endParaRPr lang="en-US" altLang="en-US" sz="9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dirty="0">
                          <a:solidFill>
                            <a:srgbClr val="3A3838"/>
                          </a:solidFill>
                          <a:latin typeface="微软雅黑" panose="020B0503020204020204" charset="-122"/>
                        </a:rPr>
                        <a:t>12V</a:t>
                      </a:r>
                      <a:r>
                        <a:rPr lang="en-US" sz="950" b="1" dirty="0" smtClean="0">
                          <a:solidFill>
                            <a:srgbClr val="3A3838"/>
                          </a:solidFill>
                          <a:latin typeface="微软雅黑" panose="020B0503020204020204" charset="-122"/>
                        </a:rPr>
                        <a:t>/-</a:t>
                      </a:r>
                      <a:r>
                        <a:rPr lang="en-US" sz="950" b="1" dirty="0">
                          <a:solidFill>
                            <a:srgbClr val="3A3838"/>
                          </a:solidFill>
                          <a:latin typeface="微软雅黑" panose="020B0503020204020204" charset="-122"/>
                        </a:rPr>
                        <a:t>12V</a:t>
                      </a:r>
                      <a:endParaRPr lang="en-US" altLang="en-US" sz="9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dirty="0">
                          <a:solidFill>
                            <a:srgbClr val="3A3838"/>
                          </a:solidFill>
                          <a:latin typeface="微软雅黑" panose="020B0503020204020204" charset="-122"/>
                        </a:rPr>
                        <a:t>30mΩ/60mΩ</a:t>
                      </a:r>
                      <a:endParaRPr lang="en-US" altLang="en-US" sz="9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dirty="0">
                          <a:solidFill>
                            <a:srgbClr val="3A3838"/>
                          </a:solidFill>
                          <a:latin typeface="微软雅黑" panose="020B0503020204020204" charset="-122"/>
                        </a:rPr>
                        <a:t>46mΩ/95mΩ</a:t>
                      </a:r>
                      <a:endParaRPr lang="en-US" altLang="en-US" sz="9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4630">
                <a:tc>
                  <a:txBody>
                    <a:bodyPr/>
                    <a:lstStyle/>
                    <a:p>
                      <a:pPr algn="ctr">
                        <a:buNone/>
                      </a:pPr>
                      <a:r>
                        <a:rPr lang="en-US" sz="1000" b="1" dirty="0">
                          <a:solidFill>
                            <a:srgbClr val="3A3838"/>
                          </a:solidFill>
                          <a:latin typeface="微软雅黑" panose="020B0503020204020204" charset="-122"/>
                        </a:rPr>
                        <a:t>HM4640D</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zh-CN" sz="1000" b="1" dirty="0" smtClean="0">
                          <a:solidFill>
                            <a:srgbClr val="3A3838"/>
                          </a:solidFill>
                          <a:latin typeface="Arial" panose="020B0604020202020204" pitchFamily="34" charset="0"/>
                          <a:ea typeface="微软雅黑" panose="020B0503020204020204" charset="-122"/>
                        </a:rPr>
                        <a:t>沟槽工艺</a:t>
                      </a:r>
                      <a:r>
                        <a:rPr lang="zh-CN" altLang="zh-CN" sz="900" b="1" dirty="0" smtClean="0">
                          <a:solidFill>
                            <a:srgbClr val="3A3838"/>
                          </a:solidFill>
                          <a:latin typeface="Arial" panose="020B0604020202020204" pitchFamily="34" charset="0"/>
                          <a:ea typeface="微软雅黑" panose="020B0503020204020204" charset="-122"/>
                        </a:rPr>
                        <a:t>(Trench)</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DFN2X2-6L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N+P沟道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100000"/>
                        </a:lnSpc>
                        <a:buNone/>
                      </a:pPr>
                      <a:r>
                        <a:rPr lang="en-US" sz="1000" b="1" dirty="0">
                          <a:solidFill>
                            <a:srgbClr val="3A3838"/>
                          </a:solidFill>
                          <a:latin typeface="微软雅黑" panose="020B0503020204020204" charset="-122"/>
                        </a:rPr>
                        <a:t>40V/-40V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4A/-5A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16A/-20A</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3.0/-1.8V</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dirty="0">
                          <a:solidFill>
                            <a:srgbClr val="3A3838"/>
                          </a:solidFill>
                          <a:latin typeface="微软雅黑" panose="020B0503020204020204" charset="-122"/>
                        </a:rPr>
                        <a:t>20V/-20V</a:t>
                      </a:r>
                      <a:endParaRPr lang="en-US" altLang="en-US" sz="9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33mΩ/72mΩ</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dirty="0">
                          <a:solidFill>
                            <a:srgbClr val="3A3838"/>
                          </a:solidFill>
                          <a:latin typeface="微软雅黑" panose="020B0503020204020204" charset="-122"/>
                        </a:rPr>
                        <a:t>46mΩ/110mΩ</a:t>
                      </a:r>
                      <a:endParaRPr lang="en-US" altLang="en-US" sz="9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6" name="副标题 9"/>
          <p:cNvSpPr txBox="1"/>
          <p:nvPr>
            <p:custDataLst>
              <p:tags r:id="rId3"/>
            </p:custDataLst>
          </p:nvPr>
        </p:nvSpPr>
        <p:spPr>
          <a:xfrm>
            <a:off x="609600" y="4552950"/>
            <a:ext cx="8526780" cy="457200"/>
          </a:xfrm>
          <a:prstGeom prst="rect">
            <a:avLst/>
          </a:prstGeom>
        </p:spPr>
        <p:txBody>
          <a:bodyPr vert="horz" lIns="91440" tIns="45720" rIns="91440" bIns="45720" rtlCol="0">
            <a:normAutofit/>
          </a:bodyPr>
          <a:lstStyle>
            <a:lvl1pPr marL="0" indent="0" algn="ctr" defTabSz="685800" rtl="0" eaLnBrk="1" latinLnBrk="0" hangingPunct="1">
              <a:spcBef>
                <a:spcPct val="15000"/>
              </a:spcBef>
              <a:buFont typeface="Arial" panose="020B0604020202020204" pitchFamily="34" charset="0"/>
              <a:buNone/>
              <a:defRPr sz="2400" kern="1200">
                <a:solidFill>
                  <a:schemeClr val="tx1">
                    <a:tint val="75000"/>
                  </a:schemeClr>
                </a:solidFill>
                <a:latin typeface="+mn-lt"/>
                <a:ea typeface="+mn-ea"/>
                <a:cs typeface="+mn-cs"/>
              </a:defRPr>
            </a:lvl1pPr>
            <a:lvl2pPr marL="342900" indent="0" algn="ctr" defTabSz="685800" rtl="0" eaLnBrk="1" latinLnBrk="0" hangingPunct="1">
              <a:spcBef>
                <a:spcPct val="15000"/>
              </a:spcBef>
              <a:buFont typeface="Arial" panose="020B0604020202020204" pitchFamily="34" charset="0"/>
              <a:buNone/>
              <a:defRPr sz="2100" kern="1200">
                <a:solidFill>
                  <a:schemeClr val="tx1">
                    <a:tint val="75000"/>
                  </a:schemeClr>
                </a:solidFill>
                <a:latin typeface="+mn-lt"/>
                <a:ea typeface="+mn-ea"/>
                <a:cs typeface="+mn-cs"/>
              </a:defRPr>
            </a:lvl2pPr>
            <a:lvl3pPr marL="685800" indent="0" algn="ctr" defTabSz="685800" rtl="0" eaLnBrk="1" latinLnBrk="0" hangingPunct="1">
              <a:spcBef>
                <a:spcPct val="15000"/>
              </a:spcBef>
              <a:buFont typeface="Arial" panose="020B0604020202020204" pitchFamily="34" charset="0"/>
              <a:buNone/>
              <a:defRPr sz="1800" kern="1200">
                <a:solidFill>
                  <a:schemeClr val="tx1">
                    <a:tint val="75000"/>
                  </a:schemeClr>
                </a:solidFill>
                <a:latin typeface="+mn-lt"/>
                <a:ea typeface="+mn-ea"/>
                <a:cs typeface="+mn-cs"/>
              </a:defRPr>
            </a:lvl3pPr>
            <a:lvl4pPr marL="1028700"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4pPr>
            <a:lvl5pPr marL="1371600"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5pPr>
            <a:lvl6pPr marL="1714500"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6pPr>
            <a:lvl7pPr marL="2058035"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7pPr>
            <a:lvl8pPr marL="2400935"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8pPr>
            <a:lvl9pPr marL="2743835" indent="0" algn="ctr" defTabSz="685800" rtl="0" eaLnBrk="1" latinLnBrk="0" hangingPunct="1">
              <a:spcBef>
                <a:spcPct val="15000"/>
              </a:spcBef>
              <a:buFont typeface="Arial" panose="020B0604020202020204" pitchFamily="34" charset="0"/>
              <a:buNone/>
              <a:defRPr sz="1500" kern="1200">
                <a:solidFill>
                  <a:schemeClr val="tx1">
                    <a:tint val="75000"/>
                  </a:schemeClr>
                </a:solidFill>
                <a:latin typeface="+mn-lt"/>
                <a:ea typeface="+mn-ea"/>
                <a:cs typeface="+mn-cs"/>
              </a:defRPr>
            </a:lvl9pPr>
          </a:lstStyle>
          <a:p>
            <a:pPr algn="l"/>
            <a:r>
              <a:rPr lang="zh-CN" altLang="en-US" sz="1500" b="1" dirty="0" smtClean="0">
                <a:solidFill>
                  <a:schemeClr val="bg1">
                    <a:lumMod val="75000"/>
                    <a:lumOff val="25000"/>
                  </a:schemeClr>
                </a:solidFill>
                <a:latin typeface="Arial" panose="020B0604020202020204" pitchFamily="34" charset="0"/>
                <a:ea typeface="微软雅黑" panose="020B0503020204020204" charset="-122"/>
              </a:rPr>
              <a:t>应用领域：</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TWS</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蓝牙耳机</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智能手表</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智能手环等智能穿戴产品</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电子烟</a:t>
            </a:r>
            <a:endParaRPr lang="en-US" altLang="zh-CN" sz="1450" dirty="0" smtClean="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45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custDataLst>
              <p:tags r:id="rId1"/>
            </p:custDataLst>
          </p:nvPr>
        </p:nvSpPr>
        <p:spPr>
          <a:xfrm>
            <a:off x="304800" y="1200150"/>
            <a:ext cx="8610600" cy="300990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zh-CN" sz="4000" b="1" spc="300" dirty="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cs typeface="+mn-cs"/>
              </a:rPr>
              <a:t>一站式</a:t>
            </a:r>
            <a:r>
              <a:rPr lang="en-US" altLang="zh-CN" sz="4000" b="1" spc="300" dirty="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cs typeface="+mn-cs"/>
              </a:rPr>
              <a:t>/</a:t>
            </a:r>
            <a:r>
              <a:rPr lang="zh-CN" altLang="zh-CN" sz="4000" b="1" spc="300" dirty="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cs typeface="+mn-cs"/>
              </a:rPr>
              <a:t>高性价比</a:t>
            </a:r>
            <a:r>
              <a:rPr lang="en-US" altLang="zh-CN" sz="4000" b="1" spc="300" dirty="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cs typeface="+mn-cs"/>
              </a:rPr>
              <a:t> </a:t>
            </a:r>
            <a:r>
              <a:rPr lang="zh-CN" altLang="zh-CN" sz="4000" b="1" spc="300" dirty="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cs typeface="+mn-cs"/>
                <a:sym typeface="+mn-ea"/>
              </a:rPr>
              <a:t>功率半导体器件</a:t>
            </a:r>
            <a:r>
              <a:rPr lang="zh-CN" altLang="zh-CN" sz="4000" b="1" spc="300" dirty="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cs typeface="+mn-cs"/>
              </a:rPr>
              <a:t>解决方案</a:t>
            </a:r>
            <a:r>
              <a:rPr lang="zh-CN" altLang="en-US" sz="4000" b="1" spc="300" dirty="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cs typeface="+mn-cs"/>
              </a:rPr>
              <a:t/>
            </a:r>
            <a:br>
              <a:rPr lang="zh-CN" altLang="en-US" sz="4000" b="1" spc="300" dirty="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cs typeface="+mn-cs"/>
              </a:rPr>
            </a:br>
            <a:endParaRPr lang="zh-CN" altLang="en-US" sz="4000" b="1" spc="300" dirty="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latin typeface="等线" panose="02010600030101010101" pitchFamily="2" charset="-122"/>
              <a:ea typeface="等线" panose="02010600030101010101" pitchFamily="2" charset="-122"/>
              <a:cs typeface="+mn-cs"/>
            </a:endParaRPr>
          </a:p>
        </p:txBody>
      </p:sp>
    </p:spTree>
  </p:cSld>
  <p:clrMapOvr>
    <a:masterClrMapping/>
  </p:clrMapOvr>
  <p:transition>
    <p:pull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dirty="0"/>
              <a:t>8</a:t>
            </a:r>
            <a:r>
              <a:rPr lang="en-US" altLang="zh-CN" dirty="0"/>
              <a:t>-3</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超轻薄低压MOS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292735" y="819783"/>
          <a:ext cx="8546465" cy="2894966"/>
        </p:xfrm>
        <a:graphic>
          <a:graphicData uri="http://schemas.openxmlformats.org/drawingml/2006/table">
            <a:tbl>
              <a:tblPr/>
              <a:tblGrid>
                <a:gridCol w="911783"/>
                <a:gridCol w="1046558"/>
                <a:gridCol w="714368"/>
                <a:gridCol w="1266119"/>
                <a:gridCol w="742841"/>
                <a:gridCol w="510624"/>
                <a:gridCol w="427734"/>
                <a:gridCol w="477722"/>
                <a:gridCol w="408752"/>
                <a:gridCol w="664380"/>
                <a:gridCol w="695385"/>
                <a:gridCol w="680199"/>
              </a:tblGrid>
              <a:tr h="433708">
                <a:tc gridSpan="12">
                  <a:txBody>
                    <a:bodyPr/>
                    <a:lstStyle/>
                    <a:p>
                      <a:pPr algn="l">
                        <a:buClrTx/>
                        <a:buSzTx/>
                        <a:buFontTx/>
                        <a:buNone/>
                      </a:pPr>
                      <a:r>
                        <a:rPr lang="zh-CN"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SOT-323封装 低压MOS</a:t>
                      </a:r>
                      <a:endParaRPr lang="zh-CN" sz="1650" b="1" kern="1200" dirty="0">
                        <a:solidFill>
                          <a:schemeClr val="bg1">
                            <a:lumMod val="75000"/>
                            <a:lumOff val="25000"/>
                          </a:schemeClr>
                        </a:solidFill>
                        <a:latin typeface="Arial" panose="020B0604020202020204" pitchFamily="34" charset="0"/>
                        <a:ea typeface="微软雅黑" panose="020B0503020204020204" charset="-122"/>
                        <a:cs typeface="+mn-cs"/>
                      </a:endParaRP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612707">
                <a:tc>
                  <a:txBody>
                    <a:bodyPr/>
                    <a:lstStyle/>
                    <a:p>
                      <a:pPr algn="ctr">
                        <a:buNone/>
                      </a:pPr>
                      <a:r>
                        <a:rPr lang="zh-CN" sz="990" b="1">
                          <a:solidFill>
                            <a:srgbClr val="FFFFFF"/>
                          </a:solidFill>
                          <a:latin typeface="Arial" panose="020B0604020202020204" pitchFamily="34" charset="0"/>
                          <a:ea typeface="微软雅黑" panose="020B0503020204020204" charset="-122"/>
                        </a:rPr>
                        <a:t>型号</a:t>
                      </a:r>
                      <a:r>
                        <a:rPr lang="en-US" altLang="zh-CN" sz="990" b="1">
                          <a:solidFill>
                            <a:srgbClr val="FFFFFF"/>
                          </a:solidFill>
                          <a:latin typeface="Arial" panose="020B0604020202020204" pitchFamily="34" charset="0"/>
                          <a:ea typeface="微软雅黑" panose="020B0503020204020204" charset="-122"/>
                        </a:rPr>
                        <a:t>              </a:t>
                      </a:r>
                      <a:r>
                        <a:rPr lang="zh-CN" sz="990" b="1">
                          <a:solidFill>
                            <a:srgbClr val="FFFFFF"/>
                          </a:solidFill>
                          <a:latin typeface="Arial" panose="020B0604020202020204" pitchFamily="34" charset="0"/>
                          <a:ea typeface="微软雅黑" panose="020B0503020204020204" charset="-122"/>
                        </a:rPr>
                        <a:t>(Part Number)</a:t>
                      </a:r>
                      <a:endParaRPr lang="zh-CN" altLang="en-US" sz="99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990" b="1">
                          <a:solidFill>
                            <a:srgbClr val="FFFFFF"/>
                          </a:solidFill>
                          <a:latin typeface="Arial" panose="020B0604020202020204" pitchFamily="34" charset="0"/>
                          <a:ea typeface="微软雅黑" panose="020B0503020204020204" charset="-122"/>
                        </a:rPr>
                        <a:t>工艺</a:t>
                      </a:r>
                      <a:r>
                        <a:rPr lang="en-US" sz="990" b="1">
                          <a:solidFill>
                            <a:srgbClr val="FFFFFF"/>
                          </a:solidFill>
                          <a:latin typeface="微软雅黑" panose="020B0503020204020204" charset="-122"/>
                        </a:rPr>
                        <a:t>             (Technology)</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990" b="1">
                          <a:solidFill>
                            <a:srgbClr val="FFFFFF"/>
                          </a:solidFill>
                          <a:latin typeface="Arial" panose="020B0604020202020204" pitchFamily="34" charset="0"/>
                          <a:ea typeface="微软雅黑" panose="020B0503020204020204" charset="-122"/>
                        </a:rPr>
                        <a:t>封装(Package)</a:t>
                      </a:r>
                      <a:endParaRPr lang="zh-CN" altLang="en-US" sz="99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990" b="1" dirty="0">
                          <a:solidFill>
                            <a:srgbClr val="FFFFFF"/>
                          </a:solidFill>
                          <a:latin typeface="Arial" panose="020B0604020202020204" pitchFamily="34" charset="0"/>
                          <a:ea typeface="微软雅黑" panose="020B0503020204020204" charset="-122"/>
                        </a:rPr>
                        <a:t>沟道(Polarity)</a:t>
                      </a:r>
                      <a:endParaRPr lang="zh-CN" altLang="en-US" sz="99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dirty="0">
                          <a:solidFill>
                            <a:srgbClr val="FFFFFF"/>
                          </a:solidFill>
                          <a:latin typeface="微软雅黑" panose="020B0503020204020204" charset="-122"/>
                        </a:rPr>
                        <a:t>VDS (Max)      (BVDSS(V)</a:t>
                      </a:r>
                      <a:endParaRPr lang="en-US" altLang="en-US" sz="99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ID  (Max) (ID(A))</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IDM</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VTH (Typ)</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VGS</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RDS(ON)</a:t>
                      </a:r>
                    </a:p>
                    <a:p>
                      <a:pPr algn="ctr">
                        <a:buNone/>
                      </a:pPr>
                      <a:r>
                        <a:rPr lang="en-US" sz="990" b="1">
                          <a:solidFill>
                            <a:srgbClr val="FFFFFF"/>
                          </a:solidFill>
                          <a:latin typeface="微软雅黑" panose="020B0503020204020204" charset="-122"/>
                        </a:rPr>
                        <a:t>@-10V Typ(mΩ) </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RDS(ON)</a:t>
                      </a:r>
                    </a:p>
                    <a:p>
                      <a:pPr algn="ctr">
                        <a:buNone/>
                      </a:pPr>
                      <a:r>
                        <a:rPr lang="en-US" sz="990" b="1">
                          <a:solidFill>
                            <a:srgbClr val="FFFFFF"/>
                          </a:solidFill>
                          <a:latin typeface="微软雅黑" panose="020B0503020204020204" charset="-122"/>
                        </a:rPr>
                        <a:t>@-4.5V Typ(mΩ)</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RDS(ON)</a:t>
                      </a:r>
                    </a:p>
                    <a:p>
                      <a:pPr algn="ctr">
                        <a:buNone/>
                      </a:pPr>
                      <a:r>
                        <a:rPr lang="en-US" sz="990" b="1">
                          <a:solidFill>
                            <a:srgbClr val="FFFFFF"/>
                          </a:solidFill>
                          <a:latin typeface="微软雅黑" panose="020B0503020204020204" charset="-122"/>
                        </a:rPr>
                        <a:t>@-2.5V Typ(mΩ)</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230895">
                <a:tc>
                  <a:txBody>
                    <a:bodyPr/>
                    <a:lstStyle/>
                    <a:p>
                      <a:pPr algn="ctr">
                        <a:buNone/>
                      </a:pPr>
                      <a:r>
                        <a:rPr lang="en-US" sz="990" b="1">
                          <a:solidFill>
                            <a:srgbClr val="3A3838"/>
                          </a:solidFill>
                          <a:latin typeface="微软雅黑" panose="020B0503020204020204" charset="-122"/>
                        </a:rPr>
                        <a:t>HM2301KR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P沟道</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-3.0A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-6A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880" b="1">
                          <a:solidFill>
                            <a:srgbClr val="3A3838"/>
                          </a:solidFill>
                          <a:latin typeface="微软雅黑" panose="020B0503020204020204" charset="-122"/>
                        </a:rPr>
                        <a:t>-0.65V</a:t>
                      </a:r>
                      <a:endParaRPr lang="en-US" altLang="en-US" sz="88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-12V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64mΩ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89mΩ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30199">
                <a:tc>
                  <a:txBody>
                    <a:bodyPr/>
                    <a:lstStyle/>
                    <a:p>
                      <a:pPr algn="ctr">
                        <a:buNone/>
                      </a:pPr>
                      <a:r>
                        <a:rPr lang="en-US" sz="990" b="1">
                          <a:solidFill>
                            <a:srgbClr val="3A3838"/>
                          </a:solidFill>
                          <a:latin typeface="微软雅黑" panose="020B0503020204020204" charset="-122"/>
                        </a:rPr>
                        <a:t>HM2301BKR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P沟道/带ESD保护</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-0.8A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35" b="1">
                          <a:solidFill>
                            <a:srgbClr val="3A3838"/>
                          </a:solidFill>
                          <a:latin typeface="微软雅黑" panose="020B0503020204020204" charset="-122"/>
                        </a:rPr>
                        <a:t>-1.6A</a:t>
                      </a:r>
                      <a:endParaRPr lang="en-US" altLang="en-US" sz="93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880" b="1">
                          <a:solidFill>
                            <a:srgbClr val="3A3838"/>
                          </a:solidFill>
                          <a:latin typeface="微软雅黑" panose="020B0503020204020204" charset="-122"/>
                        </a:rPr>
                        <a:t>-0.45V</a:t>
                      </a:r>
                      <a:endParaRPr lang="en-US" altLang="en-US" sz="88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-6V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350mΩ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440mΩ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32286">
                <a:tc>
                  <a:txBody>
                    <a:bodyPr/>
                    <a:lstStyle/>
                    <a:p>
                      <a:pPr algn="ctr">
                        <a:buNone/>
                      </a:pPr>
                      <a:r>
                        <a:rPr lang="en-US" sz="990" b="1">
                          <a:solidFill>
                            <a:srgbClr val="3A3838"/>
                          </a:solidFill>
                          <a:latin typeface="微软雅黑" panose="020B0503020204020204" charset="-122"/>
                        </a:rPr>
                        <a:t>BSS84KR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P沟道</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-55V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-0.3A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35" b="1">
                          <a:solidFill>
                            <a:srgbClr val="3A3838"/>
                          </a:solidFill>
                          <a:latin typeface="微软雅黑" panose="020B0503020204020204" charset="-122"/>
                        </a:rPr>
                        <a:t>-0.9A</a:t>
                      </a:r>
                      <a:endParaRPr lang="en-US" altLang="en-US" sz="93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-1.5V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2.5Ω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3.0Ω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30199">
                <a:tc>
                  <a:txBody>
                    <a:bodyPr/>
                    <a:lstStyle/>
                    <a:p>
                      <a:pPr algn="ctr">
                        <a:buNone/>
                      </a:pPr>
                      <a:r>
                        <a:rPr lang="en-US" sz="990" b="1">
                          <a:solidFill>
                            <a:srgbClr val="3A3838"/>
                          </a:solidFill>
                          <a:latin typeface="微软雅黑" panose="020B0503020204020204" charset="-122"/>
                        </a:rPr>
                        <a:t>HM2302KR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N沟道</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6A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0.7V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37mΩ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31591">
                <a:tc>
                  <a:txBody>
                    <a:bodyPr/>
                    <a:lstStyle/>
                    <a:p>
                      <a:pPr algn="ctr">
                        <a:buNone/>
                      </a:pPr>
                      <a:r>
                        <a:rPr lang="en-US" sz="990" b="1">
                          <a:solidFill>
                            <a:srgbClr val="3A3838"/>
                          </a:solidFill>
                          <a:latin typeface="微软雅黑" panose="020B0503020204020204" charset="-122"/>
                        </a:rPr>
                        <a:t>HM2302BKR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N沟道/带ESD保护</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0.9A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1.8A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880" b="1">
                          <a:solidFill>
                            <a:srgbClr val="3A3838"/>
                          </a:solidFill>
                          <a:latin typeface="微软雅黑" panose="020B0503020204020204" charset="-122"/>
                        </a:rPr>
                        <a:t>0.45V</a:t>
                      </a:r>
                      <a:endParaRPr lang="en-US" altLang="en-US" sz="88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8V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220mΩ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260mΩ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30895">
                <a:tc>
                  <a:txBody>
                    <a:bodyPr/>
                    <a:lstStyle/>
                    <a:p>
                      <a:pPr algn="ctr">
                        <a:buNone/>
                      </a:pPr>
                      <a:r>
                        <a:rPr lang="en-US" sz="990" b="1">
                          <a:solidFill>
                            <a:srgbClr val="3A3838"/>
                          </a:solidFill>
                          <a:latin typeface="微软雅黑" panose="020B0503020204020204" charset="-122"/>
                        </a:rPr>
                        <a:t>HM3400KR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N沟道</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0.8A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3.2A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280mΩ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370mΩ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31591">
                <a:tc>
                  <a:txBody>
                    <a:bodyPr/>
                    <a:lstStyle/>
                    <a:p>
                      <a:pPr algn="ctr">
                        <a:buNone/>
                      </a:pPr>
                      <a:r>
                        <a:rPr lang="en-US" sz="990" b="1">
                          <a:solidFill>
                            <a:srgbClr val="3A3838"/>
                          </a:solidFill>
                          <a:latin typeface="微软雅黑" panose="020B0503020204020204" charset="-122"/>
                        </a:rPr>
                        <a:t>BSS138KR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N沟道</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50V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0.34A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880" b="1">
                          <a:solidFill>
                            <a:srgbClr val="3A3838"/>
                          </a:solidFill>
                          <a:latin typeface="微软雅黑" panose="020B0503020204020204" charset="-122"/>
                        </a:rPr>
                        <a:t>1.36A</a:t>
                      </a:r>
                      <a:endParaRPr lang="en-US" altLang="en-US" sz="88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1.2V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1.0Ω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1.2Ω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30895">
                <a:tc>
                  <a:txBody>
                    <a:bodyPr/>
                    <a:lstStyle/>
                    <a:p>
                      <a:pPr algn="ctr">
                        <a:buNone/>
                      </a:pPr>
                      <a:r>
                        <a:rPr lang="en-US" sz="990" b="1">
                          <a:solidFill>
                            <a:srgbClr val="3A3838"/>
                          </a:solidFill>
                          <a:latin typeface="微软雅黑" panose="020B0503020204020204" charset="-122"/>
                        </a:rPr>
                        <a:t>HM7002KR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sym typeface="+mn-ea"/>
                        </a:rPr>
                        <a:t>N沟道/带ESD保护</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60V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990" b="1">
                          <a:solidFill>
                            <a:srgbClr val="3A3838"/>
                          </a:solidFill>
                          <a:latin typeface="微软雅黑" panose="020B0503020204020204" charset="-122"/>
                        </a:rPr>
                        <a:t>0.3A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1.2A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1.6V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1.4Ω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1.8Ω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 name="副标题 9"/>
          <p:cNvSpPr>
            <a:spLocks noGrp="1"/>
          </p:cNvSpPr>
          <p:nvPr>
            <p:ph type="subTitle" idx="1"/>
            <p:custDataLst>
              <p:tags r:id="rId3"/>
            </p:custDataLst>
          </p:nvPr>
        </p:nvSpPr>
        <p:spPr>
          <a:xfrm>
            <a:off x="228600" y="3971290"/>
            <a:ext cx="8526780" cy="581660"/>
          </a:xfrm>
        </p:spPr>
        <p:txBody>
          <a:bodyPr/>
          <a:lstStyle/>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应用领域：</a:t>
            </a:r>
            <a:r>
              <a:rPr lang="en-US" altLang="zh-CN" sz="1450" dirty="0">
                <a:solidFill>
                  <a:schemeClr val="bg1">
                    <a:lumMod val="85000"/>
                    <a:lumOff val="15000"/>
                  </a:schemeClr>
                </a:solidFill>
                <a:latin typeface="微软雅黑" panose="020B0503020204020204" charset="-122"/>
                <a:ea typeface="微软雅黑" panose="020B0503020204020204" charset="-122"/>
              </a:rPr>
              <a:t>TWS</a:t>
            </a:r>
            <a:r>
              <a:rPr lang="zh-CN" altLang="en-US" sz="1450" dirty="0">
                <a:solidFill>
                  <a:schemeClr val="bg1">
                    <a:lumMod val="85000"/>
                    <a:lumOff val="15000"/>
                  </a:schemeClr>
                </a:solidFill>
                <a:latin typeface="微软雅黑" panose="020B0503020204020204" charset="-122"/>
                <a:ea typeface="微软雅黑" panose="020B0503020204020204" charset="-122"/>
              </a:rPr>
              <a:t>蓝牙耳机</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智能手表</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智能手环等智能穿戴</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产品</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电子烟</a:t>
            </a:r>
            <a:endParaRPr lang="en-US" altLang="zh-CN" sz="1450" dirty="0" smtClean="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dirty="0">
              <a:solidFill>
                <a:srgbClr val="1F497D"/>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dirty="0"/>
              <a:t>8</a:t>
            </a:r>
            <a:r>
              <a:rPr lang="en-US" altLang="zh-CN" dirty="0"/>
              <a:t>-4</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超轻薄低压MOS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252730" y="1010920"/>
          <a:ext cx="8638540" cy="2165990"/>
        </p:xfrm>
        <a:graphic>
          <a:graphicData uri="http://schemas.openxmlformats.org/drawingml/2006/table">
            <a:tbl>
              <a:tblPr/>
              <a:tblGrid>
                <a:gridCol w="990600"/>
                <a:gridCol w="1065530"/>
                <a:gridCol w="683260"/>
                <a:gridCol w="1284605"/>
                <a:gridCol w="708660"/>
                <a:gridCol w="515620"/>
                <a:gridCol w="432435"/>
                <a:gridCol w="483235"/>
                <a:gridCol w="412750"/>
                <a:gridCol w="671195"/>
                <a:gridCol w="703580"/>
                <a:gridCol w="687070"/>
              </a:tblGrid>
              <a:tr h="468000">
                <a:tc gridSpan="10">
                  <a:txBody>
                    <a:bodyPr/>
                    <a:lstStyle/>
                    <a:p>
                      <a:pPr algn="l">
                        <a:lnSpc>
                          <a:spcPct val="130000"/>
                        </a:lnSpc>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SOT-523封装 低压MOS</a:t>
                      </a: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a:txBody>
                    <a:bodyPr/>
                    <a:lstStyle/>
                    <a:p>
                      <a:pPr>
                        <a:buNone/>
                      </a:pPr>
                      <a:endParaRPr lang="en-US" altLang="en-US" sz="990">
                        <a:solidFill>
                          <a:srgbClr val="000000"/>
                        </a:solidFill>
                        <a:latin typeface="宋体" panose="02010600030101010101" pitchFamily="2" charset="-122"/>
                      </a:endParaRPr>
                    </a:p>
                  </a:txBody>
                  <a:tcPr marL="6984" marR="6984" marT="6984" marB="25144" anchor="b">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buNone/>
                      </a:pPr>
                      <a:endParaRPr lang="en-US" altLang="en-US" sz="990">
                        <a:solidFill>
                          <a:srgbClr val="000000"/>
                        </a:solidFill>
                        <a:latin typeface="宋体" panose="02010600030101010101" pitchFamily="2" charset="-122"/>
                      </a:endParaRPr>
                    </a:p>
                  </a:txBody>
                  <a:tcPr marL="6984" marR="6984" marT="6984" marB="25144" anchor="b">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r>
              <a:tr h="676275">
                <a:tc>
                  <a:txBody>
                    <a:bodyPr/>
                    <a:lstStyle/>
                    <a:p>
                      <a:pPr algn="ctr">
                        <a:buNone/>
                      </a:pPr>
                      <a:r>
                        <a:rPr lang="zh-CN" sz="990" b="1">
                          <a:solidFill>
                            <a:srgbClr val="FFFFFF"/>
                          </a:solidFill>
                          <a:latin typeface="Arial" panose="020B0604020202020204" pitchFamily="34" charset="0"/>
                          <a:ea typeface="微软雅黑" panose="020B0503020204020204" charset="-122"/>
                        </a:rPr>
                        <a:t>型号</a:t>
                      </a:r>
                      <a:r>
                        <a:rPr lang="en-US" altLang="zh-CN" sz="990" b="1">
                          <a:solidFill>
                            <a:srgbClr val="FFFFFF"/>
                          </a:solidFill>
                          <a:latin typeface="Arial" panose="020B0604020202020204" pitchFamily="34" charset="0"/>
                          <a:ea typeface="微软雅黑" panose="020B0503020204020204" charset="-122"/>
                        </a:rPr>
                        <a:t>                 </a:t>
                      </a:r>
                      <a:r>
                        <a:rPr lang="zh-CN" sz="990" b="1">
                          <a:solidFill>
                            <a:srgbClr val="FFFFFF"/>
                          </a:solidFill>
                          <a:latin typeface="Arial" panose="020B0604020202020204" pitchFamily="34" charset="0"/>
                          <a:ea typeface="微软雅黑" panose="020B0503020204020204" charset="-122"/>
                        </a:rPr>
                        <a:t>(Part Number)</a:t>
                      </a:r>
                      <a:endParaRPr lang="zh-CN" altLang="en-US" sz="99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990" b="1">
                          <a:solidFill>
                            <a:srgbClr val="FFFFFF"/>
                          </a:solidFill>
                          <a:latin typeface="Arial" panose="020B0604020202020204" pitchFamily="34" charset="0"/>
                          <a:ea typeface="微软雅黑" panose="020B0503020204020204" charset="-122"/>
                        </a:rPr>
                        <a:t>工艺</a:t>
                      </a:r>
                      <a:r>
                        <a:rPr lang="en-US" sz="990" b="1">
                          <a:solidFill>
                            <a:srgbClr val="FFFFFF"/>
                          </a:solidFill>
                          <a:latin typeface="微软雅黑" panose="020B0503020204020204" charset="-122"/>
                        </a:rPr>
                        <a:t>             (Technology)</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990" b="1">
                          <a:solidFill>
                            <a:srgbClr val="FFFFFF"/>
                          </a:solidFill>
                          <a:latin typeface="Arial" panose="020B0604020202020204" pitchFamily="34" charset="0"/>
                          <a:ea typeface="微软雅黑" panose="020B0503020204020204" charset="-122"/>
                        </a:rPr>
                        <a:t>封装(Package)</a:t>
                      </a:r>
                      <a:endParaRPr lang="zh-CN" altLang="en-US" sz="99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990" b="1">
                          <a:solidFill>
                            <a:srgbClr val="FFFFFF"/>
                          </a:solidFill>
                          <a:latin typeface="Arial" panose="020B0604020202020204" pitchFamily="34" charset="0"/>
                          <a:ea typeface="微软雅黑" panose="020B0503020204020204" charset="-122"/>
                        </a:rPr>
                        <a:t>沟道(Polarity)</a:t>
                      </a:r>
                      <a:endParaRPr lang="zh-CN" altLang="en-US" sz="99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VDS (Max) (BVDSS(V)</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ID  (Max) (ID(A))</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IDM</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VTH (Typ)</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VGS</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RDS(ON)</a:t>
                      </a:r>
                    </a:p>
                    <a:p>
                      <a:pPr algn="ctr">
                        <a:buNone/>
                      </a:pPr>
                      <a:r>
                        <a:rPr lang="en-US" sz="990" b="1">
                          <a:solidFill>
                            <a:srgbClr val="FFFFFF"/>
                          </a:solidFill>
                          <a:latin typeface="微软雅黑" panose="020B0503020204020204" charset="-122"/>
                        </a:rPr>
                        <a:t>@-10V Typ(mΩ)</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RDS(ON)</a:t>
                      </a:r>
                    </a:p>
                    <a:p>
                      <a:pPr algn="ctr">
                        <a:buNone/>
                      </a:pPr>
                      <a:r>
                        <a:rPr lang="en-US" sz="990" b="1">
                          <a:solidFill>
                            <a:srgbClr val="FFFFFF"/>
                          </a:solidFill>
                          <a:latin typeface="微软雅黑" panose="020B0503020204020204" charset="-122"/>
                        </a:rPr>
                        <a:t>@-4.5V Typ(mΩ)</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RDS(ON)</a:t>
                      </a:r>
                    </a:p>
                    <a:p>
                      <a:pPr algn="ctr">
                        <a:buNone/>
                      </a:pPr>
                      <a:r>
                        <a:rPr lang="en-US" sz="990" b="1">
                          <a:solidFill>
                            <a:srgbClr val="FFFFFF"/>
                          </a:solidFill>
                          <a:latin typeface="微软雅黑" panose="020B0503020204020204" charset="-122"/>
                        </a:rPr>
                        <a:t>@-2.5V Typ(mΩ)</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255270">
                <a:tc>
                  <a:txBody>
                    <a:bodyPr/>
                    <a:lstStyle/>
                    <a:p>
                      <a:pPr algn="ctr">
                        <a:buNone/>
                      </a:pPr>
                      <a:r>
                        <a:rPr lang="en-US" sz="990" b="1">
                          <a:solidFill>
                            <a:srgbClr val="3A3838"/>
                          </a:solidFill>
                          <a:latin typeface="微软雅黑" panose="020B0503020204020204" charset="-122"/>
                        </a:rPr>
                        <a:t>HM2301BSR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SOT-523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P沟道/带ESD保护</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-0.8A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35" b="1">
                          <a:solidFill>
                            <a:srgbClr val="3A3838"/>
                          </a:solidFill>
                          <a:latin typeface="微软雅黑" panose="020B0503020204020204" charset="-122"/>
                        </a:rPr>
                        <a:t>-1.6A</a:t>
                      </a:r>
                      <a:endParaRPr lang="en-US" altLang="en-US" sz="93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880" b="1">
                          <a:solidFill>
                            <a:srgbClr val="3A3838"/>
                          </a:solidFill>
                          <a:latin typeface="微软雅黑" panose="020B0503020204020204" charset="-122"/>
                        </a:rPr>
                        <a:t>-0.45V</a:t>
                      </a:r>
                      <a:endParaRPr lang="en-US" altLang="en-US" sz="88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-6V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350mΩ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440mΩ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55270">
                <a:tc>
                  <a:txBody>
                    <a:bodyPr/>
                    <a:lstStyle/>
                    <a:p>
                      <a:pPr algn="ctr">
                        <a:buNone/>
                      </a:pPr>
                      <a:r>
                        <a:rPr lang="en-US" sz="990" b="1">
                          <a:solidFill>
                            <a:srgbClr val="3A3838"/>
                          </a:solidFill>
                          <a:latin typeface="微软雅黑" panose="020B0503020204020204" charset="-122"/>
                        </a:rPr>
                        <a:t>BSS84SR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SOT-523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P沟道</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-55V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-0.3A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35" b="1">
                          <a:solidFill>
                            <a:srgbClr val="3A3838"/>
                          </a:solidFill>
                          <a:latin typeface="微软雅黑" panose="020B0503020204020204" charset="-122"/>
                        </a:rPr>
                        <a:t>-0.9A</a:t>
                      </a:r>
                      <a:endParaRPr lang="en-US" altLang="en-US" sz="93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-1.5V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2.5Ω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3.0Ω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55905">
                <a:tc>
                  <a:txBody>
                    <a:bodyPr/>
                    <a:lstStyle/>
                    <a:p>
                      <a:pPr algn="ctr">
                        <a:buNone/>
                      </a:pPr>
                      <a:r>
                        <a:rPr lang="en-US" sz="990" b="1">
                          <a:solidFill>
                            <a:srgbClr val="3A3838"/>
                          </a:solidFill>
                          <a:latin typeface="微软雅黑" panose="020B0503020204020204" charset="-122"/>
                        </a:rPr>
                        <a:t>HM2302BSR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SOT-523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N沟道/带ESD保护</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0.9A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1.8A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0.45V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8V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220mΩ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260mΩ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55270">
                <a:tc>
                  <a:txBody>
                    <a:bodyPr/>
                    <a:lstStyle/>
                    <a:p>
                      <a:pPr algn="ctr">
                        <a:buNone/>
                      </a:pPr>
                      <a:r>
                        <a:rPr lang="en-US" sz="990" b="1">
                          <a:solidFill>
                            <a:srgbClr val="3A3838"/>
                          </a:solidFill>
                          <a:latin typeface="微软雅黑" panose="020B0503020204020204" charset="-122"/>
                        </a:rPr>
                        <a:t>BSS138SR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SOT-523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N沟道</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50V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0.34A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35" b="1">
                          <a:solidFill>
                            <a:srgbClr val="3A3838"/>
                          </a:solidFill>
                          <a:latin typeface="微软雅黑" panose="020B0503020204020204" charset="-122"/>
                        </a:rPr>
                        <a:t>1.36A</a:t>
                      </a:r>
                      <a:endParaRPr lang="en-US" altLang="en-US" sz="93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1.2V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1.0Ω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dirty="0">
                          <a:solidFill>
                            <a:srgbClr val="3A3838"/>
                          </a:solidFill>
                          <a:latin typeface="微软雅黑" panose="020B0503020204020204" charset="-122"/>
                        </a:rPr>
                        <a:t>1.2Ω</a:t>
                      </a:r>
                      <a:endParaRPr lang="en-US" altLang="en-US" sz="99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 name="副标题 9"/>
          <p:cNvSpPr>
            <a:spLocks noGrp="1"/>
          </p:cNvSpPr>
          <p:nvPr>
            <p:ph type="subTitle" idx="1"/>
            <p:custDataLst>
              <p:tags r:id="rId3"/>
            </p:custDataLst>
          </p:nvPr>
        </p:nvSpPr>
        <p:spPr>
          <a:xfrm>
            <a:off x="200025" y="3510280"/>
            <a:ext cx="8639175" cy="814070"/>
          </a:xfrm>
        </p:spPr>
        <p:txBody>
          <a:bodyPr/>
          <a:lstStyle/>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应用领域：</a:t>
            </a:r>
            <a:r>
              <a:rPr lang="en-US" altLang="zh-CN" sz="1450" dirty="0">
                <a:solidFill>
                  <a:schemeClr val="bg1">
                    <a:lumMod val="85000"/>
                    <a:lumOff val="15000"/>
                  </a:schemeClr>
                </a:solidFill>
                <a:latin typeface="微软雅黑" panose="020B0503020204020204" charset="-122"/>
                <a:ea typeface="微软雅黑" panose="020B0503020204020204" charset="-122"/>
              </a:rPr>
              <a:t>TWS</a:t>
            </a:r>
            <a:r>
              <a:rPr lang="zh-CN" altLang="en-US" sz="1450" dirty="0">
                <a:solidFill>
                  <a:schemeClr val="bg1">
                    <a:lumMod val="85000"/>
                    <a:lumOff val="15000"/>
                  </a:schemeClr>
                </a:solidFill>
                <a:latin typeface="微软雅黑" panose="020B0503020204020204" charset="-122"/>
                <a:ea typeface="微软雅黑" panose="020B0503020204020204" charset="-122"/>
              </a:rPr>
              <a:t>蓝牙耳机</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智能手表</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智能手环等智能穿戴</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产品</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电子烟</a:t>
            </a:r>
            <a:endParaRPr lang="en-US" altLang="zh-CN" sz="1450" dirty="0" smtClean="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dirty="0">
              <a:solidFill>
                <a:srgbClr val="1F497D"/>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a:t>8</a:t>
            </a:r>
            <a:r>
              <a:rPr lang="en-US" altLang="zh-CN"/>
              <a:t>-5</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超轻薄低压MOS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6" name="表格 5"/>
          <p:cNvGraphicFramePr/>
          <p:nvPr>
            <p:custDataLst>
              <p:tags r:id="rId2"/>
            </p:custDataLst>
          </p:nvPr>
        </p:nvGraphicFramePr>
        <p:xfrm>
          <a:off x="381635" y="971550"/>
          <a:ext cx="8369300" cy="2052090"/>
        </p:xfrm>
        <a:graphic>
          <a:graphicData uri="http://schemas.openxmlformats.org/drawingml/2006/table">
            <a:tbl>
              <a:tblPr/>
              <a:tblGrid>
                <a:gridCol w="960120"/>
                <a:gridCol w="1225550"/>
                <a:gridCol w="910590"/>
                <a:gridCol w="760730"/>
                <a:gridCol w="728345"/>
                <a:gridCol w="499745"/>
                <a:gridCol w="418465"/>
                <a:gridCol w="467995"/>
                <a:gridCol w="400050"/>
                <a:gridCol w="650240"/>
                <a:gridCol w="681355"/>
                <a:gridCol w="666115"/>
              </a:tblGrid>
              <a:tr h="468000">
                <a:tc gridSpan="10">
                  <a:txBody>
                    <a:bodyPr/>
                    <a:lstStyle/>
                    <a:p>
                      <a:pPr algn="l">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SOT-723封装 低压MOS</a:t>
                      </a: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a:txBody>
                    <a:bodyPr/>
                    <a:lstStyle/>
                    <a:p>
                      <a:pPr>
                        <a:buNone/>
                      </a:pPr>
                      <a:endParaRPr lang="en-US" altLang="en-US" sz="990">
                        <a:solidFill>
                          <a:srgbClr val="000000"/>
                        </a:solidFill>
                        <a:latin typeface="宋体" panose="02010600030101010101" pitchFamily="2" charset="-122"/>
                      </a:endParaRPr>
                    </a:p>
                  </a:txBody>
                  <a:tcPr marL="6984" marR="6984" marT="6984" marB="25144" anchor="b">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buNone/>
                      </a:pPr>
                      <a:endParaRPr lang="en-US" altLang="en-US" sz="990">
                        <a:solidFill>
                          <a:srgbClr val="000000"/>
                        </a:solidFill>
                        <a:latin typeface="宋体" panose="02010600030101010101" pitchFamily="2" charset="-122"/>
                      </a:endParaRPr>
                    </a:p>
                  </a:txBody>
                  <a:tcPr marL="6984" marR="6984" marT="6984" marB="25144" anchor="b">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r>
              <a:tr h="720090">
                <a:tc>
                  <a:txBody>
                    <a:bodyPr/>
                    <a:lstStyle/>
                    <a:p>
                      <a:pPr algn="ctr">
                        <a:buClrTx/>
                        <a:buSzTx/>
                        <a:buFontTx/>
                        <a:buNone/>
                      </a:pPr>
                      <a:r>
                        <a:rPr lang="zh-CN" sz="1050" b="1">
                          <a:solidFill>
                            <a:srgbClr val="FFFFFF"/>
                          </a:solidFill>
                          <a:latin typeface="Arial" panose="020B0604020202020204" pitchFamily="34" charset="0"/>
                          <a:ea typeface="微软雅黑" panose="020B0503020204020204" charset="-122"/>
                          <a:sym typeface="+mn-ea"/>
                        </a:rPr>
                        <a:t>型号      </a:t>
                      </a:r>
                      <a:r>
                        <a:rPr lang="en-US" altLang="zh-CN" sz="1050" b="1">
                          <a:solidFill>
                            <a:srgbClr val="FFFFFF"/>
                          </a:solidFill>
                          <a:latin typeface="Arial" panose="020B0604020202020204" pitchFamily="34" charset="0"/>
                          <a:ea typeface="微软雅黑" panose="020B0503020204020204" charset="-122"/>
                          <a:sym typeface="+mn-ea"/>
                        </a:rPr>
                        <a:t>   </a:t>
                      </a:r>
                      <a:r>
                        <a:rPr lang="zh-CN" sz="1050" b="1">
                          <a:solidFill>
                            <a:srgbClr val="FFFFFF"/>
                          </a:solidFill>
                          <a:latin typeface="Arial" panose="020B0604020202020204" pitchFamily="34" charset="0"/>
                          <a:ea typeface="微软雅黑" panose="020B0503020204020204" charset="-122"/>
                          <a:sym typeface="+mn-ea"/>
                        </a:rPr>
                        <a:t>   (Part Number)</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zh-CN" sz="1050" b="1">
                          <a:solidFill>
                            <a:srgbClr val="FFFFFF"/>
                          </a:solidFill>
                          <a:latin typeface="Arial" panose="020B0604020202020204" pitchFamily="34" charset="0"/>
                          <a:ea typeface="微软雅黑" panose="020B0503020204020204" charset="-122"/>
                        </a:rPr>
                        <a:t>工艺             (Technology)</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zh-CN" sz="1050" b="1" dirty="0" smtClean="0">
                          <a:solidFill>
                            <a:srgbClr val="FFFFFF"/>
                          </a:solidFill>
                          <a:latin typeface="Arial" panose="020B0604020202020204" pitchFamily="34" charset="0"/>
                          <a:ea typeface="微软雅黑" panose="020B0503020204020204" charset="-122"/>
                        </a:rPr>
                        <a:t>封装</a:t>
                      </a:r>
                      <a:r>
                        <a:rPr lang="en-US" altLang="zh-CN" sz="1050" b="1" dirty="0" smtClean="0">
                          <a:solidFill>
                            <a:srgbClr val="FFFFFF"/>
                          </a:solidFill>
                          <a:latin typeface="Arial" panose="020B0604020202020204" pitchFamily="34" charset="0"/>
                          <a:ea typeface="微软雅黑" panose="020B0503020204020204" charset="-122"/>
                        </a:rPr>
                        <a:t>     </a:t>
                      </a:r>
                      <a:r>
                        <a:rPr lang="zh-CN" sz="1050" b="1" dirty="0" smtClean="0">
                          <a:solidFill>
                            <a:srgbClr val="FFFFFF"/>
                          </a:solidFill>
                          <a:latin typeface="Arial" panose="020B0604020202020204" pitchFamily="34" charset="0"/>
                          <a:ea typeface="微软雅黑" panose="020B0503020204020204" charset="-122"/>
                        </a:rPr>
                        <a:t>(</a:t>
                      </a:r>
                      <a:r>
                        <a:rPr lang="zh-CN" sz="1050" b="1" dirty="0">
                          <a:solidFill>
                            <a:srgbClr val="FFFFFF"/>
                          </a:solidFill>
                          <a:latin typeface="Arial" panose="020B0604020202020204" pitchFamily="34" charset="0"/>
                          <a:ea typeface="微软雅黑" panose="020B0503020204020204" charset="-122"/>
                        </a:rPr>
                        <a:t>Package)</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zh-CN" sz="1050" b="1">
                          <a:solidFill>
                            <a:srgbClr val="FFFFFF"/>
                          </a:solidFill>
                          <a:latin typeface="Arial" panose="020B0604020202020204" pitchFamily="34" charset="0"/>
                          <a:ea typeface="微软雅黑" panose="020B0503020204020204" charset="-122"/>
                        </a:rPr>
                        <a:t>沟道(Polarity)</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zh-CN" sz="1050" b="1">
                          <a:solidFill>
                            <a:srgbClr val="FFFFFF"/>
                          </a:solidFill>
                          <a:latin typeface="Arial" panose="020B0604020202020204" pitchFamily="34" charset="0"/>
                          <a:ea typeface="微软雅黑" panose="020B0503020204020204" charset="-122"/>
                        </a:rPr>
                        <a:t>VDS (Max) (BVDSS(V)</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zh-CN" sz="1050" b="1">
                          <a:solidFill>
                            <a:srgbClr val="FFFFFF"/>
                          </a:solidFill>
                          <a:latin typeface="Arial" panose="020B0604020202020204" pitchFamily="34" charset="0"/>
                          <a:ea typeface="微软雅黑" panose="020B0503020204020204" charset="-122"/>
                        </a:rPr>
                        <a:t>ID    (Max) (ID(A))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zh-CN" sz="1050" b="1">
                          <a:solidFill>
                            <a:srgbClr val="FFFFFF"/>
                          </a:solidFill>
                          <a:latin typeface="Arial" panose="020B0604020202020204" pitchFamily="34" charset="0"/>
                          <a:ea typeface="微软雅黑" panose="020B0503020204020204" charset="-122"/>
                        </a:rPr>
                        <a:t>IDM</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zh-CN" sz="1050" b="1">
                          <a:solidFill>
                            <a:srgbClr val="FFFFFF"/>
                          </a:solidFill>
                          <a:latin typeface="Arial" panose="020B0604020202020204" pitchFamily="34" charset="0"/>
                          <a:ea typeface="微软雅黑" panose="020B0503020204020204" charset="-122"/>
                        </a:rPr>
                        <a:t>VTH (Typ)</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zh-CN" sz="1050" b="1">
                          <a:solidFill>
                            <a:srgbClr val="FFFFFF"/>
                          </a:solidFill>
                          <a:latin typeface="Arial" panose="020B0604020202020204" pitchFamily="34" charset="0"/>
                          <a:ea typeface="微软雅黑" panose="020B0503020204020204" charset="-122"/>
                        </a:rPr>
                        <a:t>VGS</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zh-CN" sz="1050" b="1">
                          <a:solidFill>
                            <a:srgbClr val="FFFFFF"/>
                          </a:solidFill>
                          <a:latin typeface="Arial" panose="020B0604020202020204" pitchFamily="34" charset="0"/>
                          <a:ea typeface="微软雅黑" panose="020B0503020204020204" charset="-122"/>
                        </a:rPr>
                        <a:t>RDS(ON)</a:t>
                      </a:r>
                    </a:p>
                    <a:p>
                      <a:pPr algn="ctr">
                        <a:buClrTx/>
                        <a:buSzTx/>
                        <a:buFontTx/>
                        <a:buNone/>
                      </a:pPr>
                      <a:r>
                        <a:rPr lang="zh-CN" sz="1050" b="1">
                          <a:solidFill>
                            <a:srgbClr val="FFFFFF"/>
                          </a:solidFill>
                          <a:latin typeface="Arial" panose="020B0604020202020204" pitchFamily="34" charset="0"/>
                          <a:ea typeface="微软雅黑" panose="020B0503020204020204" charset="-122"/>
                        </a:rPr>
                        <a:t>@-10V Typ(mΩ)</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zh-CN" sz="1050" b="1">
                          <a:solidFill>
                            <a:srgbClr val="FFFFFF"/>
                          </a:solidFill>
                          <a:latin typeface="Arial" panose="020B0604020202020204" pitchFamily="34" charset="0"/>
                          <a:ea typeface="微软雅黑" panose="020B0503020204020204" charset="-122"/>
                        </a:rPr>
                        <a:t>RDS(ON)</a:t>
                      </a:r>
                    </a:p>
                    <a:p>
                      <a:pPr algn="ctr">
                        <a:buClrTx/>
                        <a:buSzTx/>
                        <a:buFontTx/>
                        <a:buNone/>
                      </a:pPr>
                      <a:r>
                        <a:rPr lang="zh-CN" sz="1050" b="1">
                          <a:solidFill>
                            <a:srgbClr val="FFFFFF"/>
                          </a:solidFill>
                          <a:latin typeface="Arial" panose="020B0604020202020204" pitchFamily="34" charset="0"/>
                          <a:ea typeface="微软雅黑" panose="020B0503020204020204" charset="-122"/>
                        </a:rPr>
                        <a:t>@-4.5V Typ(mΩ)</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zh-CN" sz="1050" b="1">
                          <a:solidFill>
                            <a:srgbClr val="FFFFFF"/>
                          </a:solidFill>
                          <a:latin typeface="Arial" panose="020B0604020202020204" pitchFamily="34" charset="0"/>
                          <a:ea typeface="微软雅黑" panose="020B0503020204020204" charset="-122"/>
                        </a:rPr>
                        <a:t>RDS(ON)</a:t>
                      </a:r>
                    </a:p>
                    <a:p>
                      <a:pPr algn="ctr">
                        <a:buClrTx/>
                        <a:buSzTx/>
                        <a:buFontTx/>
                        <a:buNone/>
                      </a:pPr>
                      <a:r>
                        <a:rPr lang="zh-CN" sz="1050" b="1">
                          <a:solidFill>
                            <a:srgbClr val="FFFFFF"/>
                          </a:solidFill>
                          <a:latin typeface="Arial" panose="020B0604020202020204" pitchFamily="34" charset="0"/>
                          <a:ea typeface="微软雅黑" panose="020B0503020204020204" charset="-122"/>
                        </a:rPr>
                        <a:t>@-2.5V Typ(mΩ)</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432000">
                <a:tc>
                  <a:txBody>
                    <a:bodyPr/>
                    <a:lstStyle/>
                    <a:p>
                      <a:pPr algn="ctr">
                        <a:buNone/>
                      </a:pPr>
                      <a:r>
                        <a:rPr lang="en-US" sz="1050" b="1">
                          <a:solidFill>
                            <a:srgbClr val="3A3838"/>
                          </a:solidFill>
                          <a:latin typeface="微软雅黑" panose="020B0503020204020204" charset="-122"/>
                        </a:rPr>
                        <a:t>HM2301BJR</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50" b="1">
                          <a:solidFill>
                            <a:srgbClr val="3A3838"/>
                          </a:solidFill>
                          <a:latin typeface="Arial" panose="020B0604020202020204" pitchFamily="34" charset="0"/>
                          <a:ea typeface="微软雅黑" panose="020B0503020204020204" charset="-122"/>
                        </a:rPr>
                        <a:t>沟槽工艺(Trench)</a:t>
                      </a:r>
                      <a:endParaRPr lang="zh-CN" altLang="en-US" sz="105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SOT-723</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50" b="1" dirty="0">
                          <a:solidFill>
                            <a:srgbClr val="3A3838"/>
                          </a:solidFill>
                          <a:latin typeface="Arial" panose="020B0604020202020204" pitchFamily="34" charset="0"/>
                          <a:ea typeface="微软雅黑" panose="020B0503020204020204" charset="-122"/>
                        </a:rPr>
                        <a:t>P沟道/</a:t>
                      </a:r>
                      <a:r>
                        <a:rPr lang="en-US" sz="1050" b="1" dirty="0">
                          <a:solidFill>
                            <a:srgbClr val="3A3838"/>
                          </a:solidFill>
                          <a:latin typeface="微软雅黑" panose="020B0503020204020204" charset="-122"/>
                        </a:rPr>
                        <a:t>       </a:t>
                      </a:r>
                      <a:r>
                        <a:rPr lang="zh-CN" sz="1050" b="1" dirty="0">
                          <a:solidFill>
                            <a:srgbClr val="3A3838"/>
                          </a:solidFill>
                          <a:latin typeface="Arial" panose="020B0604020202020204" pitchFamily="34" charset="0"/>
                          <a:ea typeface="微软雅黑" panose="020B0503020204020204" charset="-122"/>
                        </a:rPr>
                        <a:t>带ESD保护</a:t>
                      </a:r>
                      <a:endParaRPr lang="en-US" altLang="en-US" sz="10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-20V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-0.8A</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-1.6A</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-0.45V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-6V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350mΩ</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440mΩ</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32000">
                <a:tc>
                  <a:txBody>
                    <a:bodyPr/>
                    <a:lstStyle/>
                    <a:p>
                      <a:pPr algn="ctr">
                        <a:buNone/>
                      </a:pPr>
                      <a:r>
                        <a:rPr lang="en-US" sz="1050" b="1">
                          <a:solidFill>
                            <a:srgbClr val="3A3838"/>
                          </a:solidFill>
                          <a:latin typeface="微软雅黑" panose="020B0503020204020204" charset="-122"/>
                        </a:rPr>
                        <a:t>HM2302BJR</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50" b="1">
                          <a:solidFill>
                            <a:srgbClr val="3A3838"/>
                          </a:solidFill>
                          <a:latin typeface="Arial" panose="020B0604020202020204" pitchFamily="34" charset="0"/>
                          <a:ea typeface="微软雅黑" panose="020B0503020204020204" charset="-122"/>
                        </a:rPr>
                        <a:t>沟槽工艺(Trench)</a:t>
                      </a:r>
                      <a:endParaRPr lang="zh-CN" altLang="en-US" sz="105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SOT-723</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50" b="1" dirty="0">
                          <a:solidFill>
                            <a:srgbClr val="3A3838"/>
                          </a:solidFill>
                          <a:latin typeface="Arial" panose="020B0604020202020204" pitchFamily="34" charset="0"/>
                          <a:ea typeface="微软雅黑" panose="020B0503020204020204" charset="-122"/>
                        </a:rPr>
                        <a:t>N沟道/</a:t>
                      </a:r>
                      <a:r>
                        <a:rPr lang="en-US" sz="1050" b="1" dirty="0">
                          <a:solidFill>
                            <a:srgbClr val="3A3838"/>
                          </a:solidFill>
                          <a:latin typeface="微软雅黑" panose="020B0503020204020204" charset="-122"/>
                        </a:rPr>
                        <a:t>       </a:t>
                      </a:r>
                      <a:r>
                        <a:rPr lang="zh-CN" sz="1050" b="1" dirty="0">
                          <a:solidFill>
                            <a:srgbClr val="3A3838"/>
                          </a:solidFill>
                          <a:latin typeface="Arial" panose="020B0604020202020204" pitchFamily="34" charset="0"/>
                          <a:ea typeface="微软雅黑" panose="020B0503020204020204" charset="-122"/>
                        </a:rPr>
                        <a:t>带ESD保护</a:t>
                      </a:r>
                      <a:endParaRPr lang="en-US" altLang="en-US" sz="10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20V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0.9A</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1.8A</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0.45V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8V</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a:solidFill>
                            <a:srgbClr val="3A3838"/>
                          </a:solidFill>
                          <a:latin typeface="微软雅黑" panose="020B0503020204020204" charset="-122"/>
                        </a:rPr>
                        <a:t>220mΩ</a:t>
                      </a:r>
                      <a:endParaRPr lang="en-US" altLang="en-US" sz="10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50" b="1" dirty="0">
                          <a:solidFill>
                            <a:srgbClr val="3A3838"/>
                          </a:solidFill>
                          <a:latin typeface="微软雅黑" panose="020B0503020204020204" charset="-122"/>
                        </a:rPr>
                        <a:t>260mΩ</a:t>
                      </a:r>
                      <a:endParaRPr lang="en-US" altLang="en-US" sz="10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 name="副标题 9"/>
          <p:cNvSpPr>
            <a:spLocks noGrp="1"/>
          </p:cNvSpPr>
          <p:nvPr>
            <p:ph type="subTitle" idx="1"/>
            <p:custDataLst>
              <p:tags r:id="rId3"/>
            </p:custDataLst>
          </p:nvPr>
        </p:nvSpPr>
        <p:spPr>
          <a:xfrm>
            <a:off x="382270" y="3319780"/>
            <a:ext cx="8368665" cy="1385570"/>
          </a:xfrm>
        </p:spPr>
        <p:txBody>
          <a:bodyPr/>
          <a:lstStyle/>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优点：</a:t>
            </a:r>
            <a:r>
              <a:rPr lang="zh-CN" altLang="en-US" sz="1450" dirty="0">
                <a:solidFill>
                  <a:schemeClr val="bg1">
                    <a:lumMod val="85000"/>
                    <a:lumOff val="15000"/>
                  </a:schemeClr>
                </a:solidFill>
                <a:latin typeface="微软雅黑" panose="020B0503020204020204" charset="-122"/>
                <a:ea typeface="微软雅黑" panose="020B0503020204020204" charset="-122"/>
              </a:rPr>
              <a:t>超低开启电压；带</a:t>
            </a:r>
            <a:r>
              <a:rPr lang="en-US" altLang="zh-CN" sz="1450" dirty="0">
                <a:solidFill>
                  <a:schemeClr val="bg1">
                    <a:lumMod val="85000"/>
                    <a:lumOff val="15000"/>
                  </a:schemeClr>
                </a:solidFill>
                <a:latin typeface="微软雅黑" panose="020B0503020204020204" charset="-122"/>
                <a:ea typeface="微软雅黑" panose="020B0503020204020204" charset="-122"/>
              </a:rPr>
              <a:t>ESD</a:t>
            </a:r>
            <a:r>
              <a:rPr lang="zh-CN" altLang="en-US" sz="1450" dirty="0">
                <a:solidFill>
                  <a:schemeClr val="bg1">
                    <a:lumMod val="85000"/>
                    <a:lumOff val="15000"/>
                  </a:schemeClr>
                </a:solidFill>
                <a:latin typeface="微软雅黑" panose="020B0503020204020204" charset="-122"/>
                <a:ea typeface="微软雅黑" panose="020B0503020204020204" charset="-122"/>
              </a:rPr>
              <a:t>保护</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应用领域：</a:t>
            </a:r>
            <a:r>
              <a:rPr lang="en-US" altLang="zh-CN" sz="1450" dirty="0">
                <a:solidFill>
                  <a:schemeClr val="bg1">
                    <a:lumMod val="85000"/>
                    <a:lumOff val="15000"/>
                  </a:schemeClr>
                </a:solidFill>
                <a:latin typeface="微软雅黑" panose="020B0503020204020204" charset="-122"/>
                <a:ea typeface="微软雅黑" panose="020B0503020204020204" charset="-122"/>
              </a:rPr>
              <a:t>TWS</a:t>
            </a:r>
            <a:r>
              <a:rPr lang="zh-CN" altLang="en-US" sz="1450" dirty="0">
                <a:solidFill>
                  <a:schemeClr val="bg1">
                    <a:lumMod val="85000"/>
                    <a:lumOff val="15000"/>
                  </a:schemeClr>
                </a:solidFill>
                <a:latin typeface="微软雅黑" panose="020B0503020204020204" charset="-122"/>
                <a:ea typeface="微软雅黑" panose="020B0503020204020204" charset="-122"/>
              </a:rPr>
              <a:t>蓝牙耳机</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智能手表</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智能手环等智能穿戴</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产品</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电子烟</a:t>
            </a:r>
            <a:endParaRPr lang="en-US" altLang="zh-CN" sz="1450" dirty="0" smtClean="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dirty="0">
              <a:solidFill>
                <a:srgbClr val="1F497D"/>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dirty="0"/>
              <a:t>8</a:t>
            </a:r>
            <a:r>
              <a:rPr lang="en-US" altLang="zh-CN" dirty="0"/>
              <a:t>-6</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超轻薄低压MOS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229235" y="847670"/>
          <a:ext cx="8663305" cy="3136000"/>
        </p:xfrm>
        <a:graphic>
          <a:graphicData uri="http://schemas.openxmlformats.org/drawingml/2006/table">
            <a:tbl>
              <a:tblPr/>
              <a:tblGrid>
                <a:gridCol w="1022985"/>
                <a:gridCol w="882015"/>
                <a:gridCol w="664210"/>
                <a:gridCol w="907415"/>
                <a:gridCol w="713740"/>
                <a:gridCol w="650240"/>
                <a:gridCol w="690245"/>
                <a:gridCol w="793115"/>
                <a:gridCol w="533400"/>
                <a:gridCol w="609600"/>
                <a:gridCol w="609600"/>
                <a:gridCol w="586740"/>
              </a:tblGrid>
              <a:tr h="468000">
                <a:tc gridSpan="10">
                  <a:txBody>
                    <a:bodyPr/>
                    <a:lstStyle/>
                    <a:p>
                      <a:pPr marL="0" algn="l" defTabSz="685800" rtl="0" eaLnBrk="1" latinLnBrk="0" hangingPunct="1">
                        <a:lnSpc>
                          <a:spcPct val="130000"/>
                        </a:lnSpc>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SOT-363封装 低压MOS</a:t>
                      </a:r>
                      <a:endParaRPr lang="zh-CN" altLang="en-US" sz="1650" b="1" kern="1200" dirty="0">
                        <a:solidFill>
                          <a:schemeClr val="bg1">
                            <a:lumMod val="75000"/>
                            <a:lumOff val="25000"/>
                          </a:schemeClr>
                        </a:solidFill>
                        <a:latin typeface="Arial" panose="020B0604020202020204" pitchFamily="34" charset="0"/>
                        <a:ea typeface="微软雅黑" panose="020B0503020204020204" charset="-122"/>
                        <a:cs typeface="+mn-cs"/>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a:txBody>
                    <a:bodyPr/>
                    <a:lstStyle/>
                    <a:p>
                      <a:pPr>
                        <a:buNone/>
                      </a:pPr>
                      <a:endParaRPr lang="en-US" altLang="en-US" sz="275">
                        <a:solidFill>
                          <a:srgbClr val="000000"/>
                        </a:solidFill>
                        <a:latin typeface="宋体" panose="02010600030101010101" pitchFamily="2" charset="-122"/>
                      </a:endParaRPr>
                    </a:p>
                  </a:txBody>
                  <a:tcPr marL="6984" marR="6984" marT="6984" marB="25144" anchor="b">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buNone/>
                      </a:pPr>
                      <a:endParaRPr lang="en-US" altLang="en-US" sz="275">
                        <a:solidFill>
                          <a:srgbClr val="000000"/>
                        </a:solidFill>
                        <a:latin typeface="宋体" panose="02010600030101010101" pitchFamily="2" charset="-122"/>
                      </a:endParaRPr>
                    </a:p>
                  </a:txBody>
                  <a:tcPr marL="6984" marR="6984" marT="6984" marB="25144" anchor="b">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r>
              <a:tr h="508000">
                <a:tc>
                  <a:txBody>
                    <a:bodyPr/>
                    <a:lstStyle/>
                    <a:p>
                      <a:pPr algn="ctr">
                        <a:buNone/>
                      </a:pPr>
                      <a:r>
                        <a:rPr lang="zh-CN" sz="990" b="1">
                          <a:solidFill>
                            <a:srgbClr val="FFFFFF"/>
                          </a:solidFill>
                          <a:latin typeface="Arial" panose="020B0604020202020204" pitchFamily="34" charset="0"/>
                          <a:ea typeface="微软雅黑" panose="020B0503020204020204" charset="-122"/>
                        </a:rPr>
                        <a:t>型号</a:t>
                      </a:r>
                      <a:r>
                        <a:rPr lang="en-US" altLang="zh-CN" sz="990" b="1">
                          <a:solidFill>
                            <a:srgbClr val="FFFFFF"/>
                          </a:solidFill>
                          <a:latin typeface="Arial" panose="020B0604020202020204" pitchFamily="34" charset="0"/>
                          <a:ea typeface="微软雅黑" panose="020B0503020204020204" charset="-122"/>
                        </a:rPr>
                        <a:t>                 </a:t>
                      </a:r>
                      <a:r>
                        <a:rPr lang="zh-CN" sz="990" b="1">
                          <a:solidFill>
                            <a:srgbClr val="FFFFFF"/>
                          </a:solidFill>
                          <a:latin typeface="Arial" panose="020B0604020202020204" pitchFamily="34" charset="0"/>
                          <a:ea typeface="微软雅黑" panose="020B0503020204020204" charset="-122"/>
                        </a:rPr>
                        <a:t>(Part Number)</a:t>
                      </a:r>
                      <a:endParaRPr lang="zh-CN" altLang="en-US" sz="99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990" b="1" dirty="0">
                          <a:solidFill>
                            <a:srgbClr val="FFFFFF"/>
                          </a:solidFill>
                          <a:latin typeface="Arial" panose="020B0604020202020204" pitchFamily="34" charset="0"/>
                          <a:ea typeface="微软雅黑" panose="020B0503020204020204" charset="-122"/>
                        </a:rPr>
                        <a:t>工艺</a:t>
                      </a:r>
                      <a:r>
                        <a:rPr lang="en-US" sz="990" b="1" dirty="0">
                          <a:solidFill>
                            <a:srgbClr val="FFFFFF"/>
                          </a:solidFill>
                          <a:latin typeface="微软雅黑" panose="020B0503020204020204" charset="-122"/>
                        </a:rPr>
                        <a:t>             (Technology)</a:t>
                      </a:r>
                      <a:endParaRPr lang="en-US" altLang="en-US" sz="99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990" b="1">
                          <a:solidFill>
                            <a:srgbClr val="FFFFFF"/>
                          </a:solidFill>
                          <a:latin typeface="Arial" panose="020B0604020202020204" pitchFamily="34" charset="0"/>
                          <a:ea typeface="微软雅黑" panose="020B0503020204020204" charset="-122"/>
                        </a:rPr>
                        <a:t>封装(Package)</a:t>
                      </a:r>
                      <a:endParaRPr lang="zh-CN" altLang="en-US" sz="99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990" b="1" dirty="0" smtClean="0">
                          <a:solidFill>
                            <a:srgbClr val="FFFFFF"/>
                          </a:solidFill>
                          <a:latin typeface="Arial" panose="020B0604020202020204" pitchFamily="34" charset="0"/>
                          <a:ea typeface="微软雅黑" panose="020B0503020204020204" charset="-122"/>
                        </a:rPr>
                        <a:t>沟道</a:t>
                      </a:r>
                      <a:r>
                        <a:rPr lang="en-US" altLang="zh-CN" sz="990" b="1" dirty="0" smtClean="0">
                          <a:solidFill>
                            <a:srgbClr val="FFFFFF"/>
                          </a:solidFill>
                          <a:latin typeface="Arial" panose="020B0604020202020204" pitchFamily="34" charset="0"/>
                          <a:ea typeface="微软雅黑" panose="020B0503020204020204" charset="-122"/>
                        </a:rPr>
                        <a:t>                   </a:t>
                      </a:r>
                      <a:r>
                        <a:rPr lang="zh-CN" sz="990" b="1" dirty="0" smtClean="0">
                          <a:solidFill>
                            <a:srgbClr val="FFFFFF"/>
                          </a:solidFill>
                          <a:latin typeface="Arial" panose="020B0604020202020204" pitchFamily="34" charset="0"/>
                          <a:ea typeface="微软雅黑" panose="020B0503020204020204" charset="-122"/>
                        </a:rPr>
                        <a:t>(</a:t>
                      </a:r>
                      <a:r>
                        <a:rPr lang="zh-CN" sz="990" b="1" dirty="0">
                          <a:solidFill>
                            <a:srgbClr val="FFFFFF"/>
                          </a:solidFill>
                          <a:latin typeface="Arial" panose="020B0604020202020204" pitchFamily="34" charset="0"/>
                          <a:ea typeface="微软雅黑" panose="020B0503020204020204" charset="-122"/>
                        </a:rPr>
                        <a:t>Polarity)</a:t>
                      </a:r>
                      <a:endParaRPr lang="zh-CN" altLang="en-US" sz="99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VDS   (Max) (BVDSS(V)</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ID           (Max) (ID(A))</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IDM</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dirty="0" smtClean="0">
                          <a:solidFill>
                            <a:srgbClr val="FFFFFF"/>
                          </a:solidFill>
                          <a:latin typeface="微软雅黑" panose="020B0503020204020204" charset="-122"/>
                        </a:rPr>
                        <a:t>VTH               </a:t>
                      </a:r>
                      <a:r>
                        <a:rPr lang="en-US" sz="990" b="1" dirty="0">
                          <a:solidFill>
                            <a:srgbClr val="FFFFFF"/>
                          </a:solidFill>
                          <a:latin typeface="微软雅黑" panose="020B0503020204020204" charset="-122"/>
                        </a:rPr>
                        <a:t>(</a:t>
                      </a:r>
                      <a:r>
                        <a:rPr lang="en-US" sz="990" b="1" dirty="0" err="1">
                          <a:solidFill>
                            <a:srgbClr val="FFFFFF"/>
                          </a:solidFill>
                          <a:latin typeface="微软雅黑" panose="020B0503020204020204" charset="-122"/>
                        </a:rPr>
                        <a:t>Typ</a:t>
                      </a:r>
                      <a:r>
                        <a:rPr lang="en-US" sz="990" b="1" dirty="0">
                          <a:solidFill>
                            <a:srgbClr val="FFFFFF"/>
                          </a:solidFill>
                          <a:latin typeface="微软雅黑" panose="020B0503020204020204" charset="-122"/>
                        </a:rPr>
                        <a:t>)</a:t>
                      </a:r>
                      <a:endParaRPr lang="en-US" altLang="en-US" sz="99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dirty="0">
                          <a:solidFill>
                            <a:srgbClr val="FFFFFF"/>
                          </a:solidFill>
                          <a:latin typeface="微软雅黑" panose="020B0503020204020204" charset="-122"/>
                        </a:rPr>
                        <a:t>VGS</a:t>
                      </a:r>
                      <a:endParaRPr lang="en-US" altLang="en-US" sz="99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dirty="0">
                          <a:solidFill>
                            <a:srgbClr val="FFFFFF"/>
                          </a:solidFill>
                          <a:latin typeface="微软雅黑" panose="020B0503020204020204" charset="-122"/>
                        </a:rPr>
                        <a:t>RDS(ON)</a:t>
                      </a:r>
                    </a:p>
                    <a:p>
                      <a:pPr algn="ctr">
                        <a:buNone/>
                      </a:pPr>
                      <a:r>
                        <a:rPr lang="en-US" sz="990" b="1" dirty="0">
                          <a:solidFill>
                            <a:srgbClr val="FFFFFF"/>
                          </a:solidFill>
                          <a:latin typeface="微软雅黑" panose="020B0503020204020204" charset="-122"/>
                        </a:rPr>
                        <a:t>@-10V </a:t>
                      </a:r>
                      <a:r>
                        <a:rPr lang="en-US" sz="990" b="1" dirty="0" err="1">
                          <a:solidFill>
                            <a:srgbClr val="FFFFFF"/>
                          </a:solidFill>
                          <a:latin typeface="微软雅黑" panose="020B0503020204020204" charset="-122"/>
                        </a:rPr>
                        <a:t>Typ</a:t>
                      </a:r>
                      <a:r>
                        <a:rPr lang="en-US" sz="990" b="1" dirty="0">
                          <a:solidFill>
                            <a:srgbClr val="FFFFFF"/>
                          </a:solidFill>
                          <a:latin typeface="微软雅黑" panose="020B0503020204020204" charset="-122"/>
                        </a:rPr>
                        <a:t>(</a:t>
                      </a:r>
                      <a:r>
                        <a:rPr lang="en-US" sz="990" b="1" dirty="0" err="1">
                          <a:solidFill>
                            <a:srgbClr val="FFFFFF"/>
                          </a:solidFill>
                          <a:latin typeface="微软雅黑" panose="020B0503020204020204" charset="-122"/>
                        </a:rPr>
                        <a:t>mΩ</a:t>
                      </a:r>
                      <a:r>
                        <a:rPr lang="en-US" sz="990" b="1" dirty="0">
                          <a:solidFill>
                            <a:srgbClr val="FFFFFF"/>
                          </a:solidFill>
                          <a:latin typeface="微软雅黑" panose="020B0503020204020204" charset="-122"/>
                        </a:rPr>
                        <a:t>)</a:t>
                      </a:r>
                      <a:endParaRPr lang="en-US" altLang="en-US" sz="99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RDS(ON)</a:t>
                      </a:r>
                    </a:p>
                    <a:p>
                      <a:pPr algn="ctr">
                        <a:buNone/>
                      </a:pPr>
                      <a:r>
                        <a:rPr lang="en-US" sz="990" b="1">
                          <a:solidFill>
                            <a:srgbClr val="FFFFFF"/>
                          </a:solidFill>
                          <a:latin typeface="微软雅黑" panose="020B0503020204020204" charset="-122"/>
                        </a:rPr>
                        <a:t>@-4.5V Typ(mΩ)</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90" b="1">
                          <a:solidFill>
                            <a:srgbClr val="FFFFFF"/>
                          </a:solidFill>
                          <a:latin typeface="微软雅黑" panose="020B0503020204020204" charset="-122"/>
                        </a:rPr>
                        <a:t>RDS(ON)</a:t>
                      </a:r>
                    </a:p>
                    <a:p>
                      <a:pPr algn="ctr">
                        <a:buNone/>
                      </a:pPr>
                      <a:r>
                        <a:rPr lang="en-US" sz="990" b="1">
                          <a:solidFill>
                            <a:srgbClr val="FFFFFF"/>
                          </a:solidFill>
                          <a:latin typeface="微软雅黑" panose="020B0503020204020204" charset="-122"/>
                        </a:rPr>
                        <a:t>@-2.5V Typ(mΩ)</a:t>
                      </a:r>
                      <a:endParaRPr lang="en-US" altLang="en-US" sz="99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360000">
                <a:tc>
                  <a:txBody>
                    <a:bodyPr/>
                    <a:lstStyle/>
                    <a:p>
                      <a:pPr algn="ctr">
                        <a:buNone/>
                      </a:pPr>
                      <a:r>
                        <a:rPr lang="en-US" sz="990" b="1">
                          <a:solidFill>
                            <a:srgbClr val="3A3838"/>
                          </a:solidFill>
                          <a:latin typeface="微软雅黑" panose="020B0503020204020204" charset="-122"/>
                        </a:rPr>
                        <a:t>HM2301BWKR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SOT-363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dirty="0">
                          <a:solidFill>
                            <a:srgbClr val="3A3838"/>
                          </a:solidFill>
                          <a:latin typeface="Arial" panose="020B0604020202020204" pitchFamily="34" charset="0"/>
                          <a:ea typeface="微软雅黑" panose="020B0503020204020204" charset="-122"/>
                        </a:rPr>
                        <a:t>双P沟道/</a:t>
                      </a:r>
                      <a:r>
                        <a:rPr lang="en-US" altLang="zh-CN" sz="990" b="1" dirty="0">
                          <a:solidFill>
                            <a:srgbClr val="3A3838"/>
                          </a:solidFill>
                          <a:latin typeface="Arial" panose="020B0604020202020204" pitchFamily="34" charset="0"/>
                          <a:ea typeface="微软雅黑" panose="020B0503020204020204" charset="-122"/>
                        </a:rPr>
                        <a:t>                  </a:t>
                      </a:r>
                      <a:r>
                        <a:rPr lang="zh-CN" sz="990" b="1" dirty="0">
                          <a:solidFill>
                            <a:srgbClr val="3A3838"/>
                          </a:solidFill>
                          <a:latin typeface="Arial" panose="020B0604020202020204" pitchFamily="34" charset="0"/>
                          <a:ea typeface="微软雅黑" panose="020B0503020204020204" charset="-122"/>
                        </a:rPr>
                        <a:t>带ESD保护</a:t>
                      </a:r>
                      <a:endParaRPr lang="en-US" altLang="en-US" sz="99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-0.8A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-4A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10" b="1">
                          <a:solidFill>
                            <a:srgbClr val="3A3838"/>
                          </a:solidFill>
                          <a:latin typeface="微软雅黑" panose="020B0503020204020204" charset="-122"/>
                        </a:rPr>
                        <a:t>-0.45V</a:t>
                      </a:r>
                      <a:endParaRPr lang="en-US" altLang="en-US" sz="91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-8V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350mΩ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550mΩ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780mΩ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60000">
                <a:tc>
                  <a:txBody>
                    <a:bodyPr/>
                    <a:lstStyle/>
                    <a:p>
                      <a:pPr algn="ctr">
                        <a:buNone/>
                      </a:pPr>
                      <a:r>
                        <a:rPr lang="en-US" sz="990" b="1">
                          <a:solidFill>
                            <a:srgbClr val="3A3838"/>
                          </a:solidFill>
                          <a:latin typeface="微软雅黑" panose="020B0503020204020204" charset="-122"/>
                        </a:rPr>
                        <a:t>BSS84DW</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SOT-363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dirty="0">
                          <a:solidFill>
                            <a:srgbClr val="3A3838"/>
                          </a:solidFill>
                          <a:latin typeface="Arial" panose="020B0604020202020204" pitchFamily="34" charset="0"/>
                          <a:ea typeface="微软雅黑" panose="020B0503020204020204" charset="-122"/>
                        </a:rPr>
                        <a:t>双P沟道</a:t>
                      </a:r>
                      <a:endParaRPr lang="zh-CN" altLang="en-US" sz="99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-55V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-0.3A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35" b="1">
                          <a:solidFill>
                            <a:srgbClr val="3A3838"/>
                          </a:solidFill>
                          <a:latin typeface="微软雅黑" panose="020B0503020204020204" charset="-122"/>
                        </a:rPr>
                        <a:t>-0.9A</a:t>
                      </a:r>
                      <a:endParaRPr lang="en-US" altLang="en-US" sz="93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-1.5V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3.0Ω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2.5Ω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60000">
                <a:tc>
                  <a:txBody>
                    <a:bodyPr/>
                    <a:lstStyle/>
                    <a:p>
                      <a:pPr algn="ctr">
                        <a:buNone/>
                      </a:pPr>
                      <a:r>
                        <a:rPr lang="en-US" sz="990" b="1">
                          <a:solidFill>
                            <a:srgbClr val="3A3838"/>
                          </a:solidFill>
                          <a:latin typeface="微软雅黑" panose="020B0503020204020204" charset="-122"/>
                        </a:rPr>
                        <a:t>HM2302BWKR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990" b="1">
                          <a:solidFill>
                            <a:srgbClr val="3A3838"/>
                          </a:solidFill>
                          <a:latin typeface="微软雅黑" panose="020B0503020204020204" charset="-122"/>
                        </a:rPr>
                        <a:t>SOT-363</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dirty="0">
                          <a:solidFill>
                            <a:srgbClr val="3A3838"/>
                          </a:solidFill>
                          <a:latin typeface="Arial" panose="020B0604020202020204" pitchFamily="34" charset="0"/>
                          <a:ea typeface="微软雅黑" panose="020B0503020204020204" charset="-122"/>
                          <a:sym typeface="+mn-ea"/>
                        </a:rPr>
                        <a:t>双N沟道/</a:t>
                      </a:r>
                      <a:r>
                        <a:rPr lang="en-US" altLang="zh-CN" sz="990" b="1" dirty="0">
                          <a:solidFill>
                            <a:srgbClr val="3A3838"/>
                          </a:solidFill>
                          <a:latin typeface="Arial" panose="020B0604020202020204" pitchFamily="34" charset="0"/>
                          <a:ea typeface="微软雅黑" panose="020B0503020204020204" charset="-122"/>
                          <a:sym typeface="+mn-ea"/>
                        </a:rPr>
                        <a:t>                           </a:t>
                      </a:r>
                      <a:r>
                        <a:rPr lang="zh-CN" sz="990" b="1" dirty="0">
                          <a:solidFill>
                            <a:srgbClr val="3A3838"/>
                          </a:solidFill>
                          <a:latin typeface="Arial" panose="020B0604020202020204" pitchFamily="34" charset="0"/>
                          <a:ea typeface="微软雅黑" panose="020B0503020204020204" charset="-122"/>
                          <a:sym typeface="+mn-ea"/>
                        </a:rPr>
                        <a:t>带ESD保护</a:t>
                      </a:r>
                      <a:endParaRPr lang="zh-CN" altLang="en-US" sz="99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0.9A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3.6A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dirty="0">
                          <a:solidFill>
                            <a:srgbClr val="3A3838"/>
                          </a:solidFill>
                          <a:latin typeface="微软雅黑" panose="020B0503020204020204" charset="-122"/>
                        </a:rPr>
                        <a:t>0.45V</a:t>
                      </a:r>
                      <a:endParaRPr lang="en-US" altLang="en-US" sz="99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8V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220mΩ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260mΩ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60000">
                <a:tc>
                  <a:txBody>
                    <a:bodyPr/>
                    <a:lstStyle/>
                    <a:p>
                      <a:pPr algn="ctr">
                        <a:buNone/>
                      </a:pPr>
                      <a:r>
                        <a:rPr lang="en-US" sz="990" b="1">
                          <a:solidFill>
                            <a:srgbClr val="3A3838"/>
                          </a:solidFill>
                          <a:latin typeface="微软雅黑" panose="020B0503020204020204" charset="-122"/>
                        </a:rPr>
                        <a:t>BSS138DW</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SOT-363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dirty="0">
                          <a:solidFill>
                            <a:srgbClr val="3A3838"/>
                          </a:solidFill>
                          <a:latin typeface="Arial" panose="020B0604020202020204" pitchFamily="34" charset="0"/>
                          <a:ea typeface="微软雅黑" panose="020B0503020204020204" charset="-122"/>
                        </a:rPr>
                        <a:t>双N沟道</a:t>
                      </a:r>
                      <a:endParaRPr lang="zh-CN" altLang="en-US" sz="99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dirty="0">
                          <a:solidFill>
                            <a:srgbClr val="3A3838"/>
                          </a:solidFill>
                          <a:latin typeface="微软雅黑" panose="020B0503020204020204" charset="-122"/>
                        </a:rPr>
                        <a:t>50V</a:t>
                      </a:r>
                      <a:endParaRPr lang="en-US" altLang="en-US" sz="99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0.34A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880" b="1">
                          <a:solidFill>
                            <a:srgbClr val="3A3838"/>
                          </a:solidFill>
                          <a:latin typeface="微软雅黑" panose="020B0503020204020204" charset="-122"/>
                        </a:rPr>
                        <a:t>1.36A</a:t>
                      </a:r>
                      <a:endParaRPr lang="en-US" altLang="en-US" sz="88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1.2V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1.0Ω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1.2Ω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60000">
                <a:tc>
                  <a:txBody>
                    <a:bodyPr/>
                    <a:lstStyle/>
                    <a:p>
                      <a:pPr algn="ctr">
                        <a:buNone/>
                      </a:pPr>
                      <a:r>
                        <a:rPr lang="en-US" sz="935" b="1">
                          <a:solidFill>
                            <a:srgbClr val="3A3838"/>
                          </a:solidFill>
                          <a:latin typeface="微软雅黑" panose="020B0503020204020204" charset="-122"/>
                        </a:rPr>
                        <a:t>HM7002KDW</a:t>
                      </a:r>
                      <a:endParaRPr lang="en-US" altLang="en-US" sz="93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SOT-363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dirty="0">
                          <a:solidFill>
                            <a:srgbClr val="3A3838"/>
                          </a:solidFill>
                          <a:latin typeface="Arial" panose="020B0604020202020204" pitchFamily="34" charset="0"/>
                          <a:ea typeface="微软雅黑" panose="020B0503020204020204" charset="-122"/>
                        </a:rPr>
                        <a:t>双N沟道</a:t>
                      </a:r>
                      <a:r>
                        <a:rPr lang="en-US" altLang="zh-CN" sz="990" b="1" dirty="0">
                          <a:solidFill>
                            <a:srgbClr val="3A3838"/>
                          </a:solidFill>
                          <a:latin typeface="Arial" panose="020B0604020202020204" pitchFamily="34" charset="0"/>
                          <a:ea typeface="微软雅黑" panose="020B0503020204020204" charset="-122"/>
                        </a:rPr>
                        <a:t>/                      </a:t>
                      </a:r>
                      <a:r>
                        <a:rPr lang="zh-CN" sz="990" b="1" dirty="0">
                          <a:solidFill>
                            <a:srgbClr val="3A3838"/>
                          </a:solidFill>
                          <a:latin typeface="Arial" panose="020B0604020202020204" pitchFamily="34" charset="0"/>
                          <a:ea typeface="微软雅黑" panose="020B0503020204020204" charset="-122"/>
                          <a:sym typeface="+mn-ea"/>
                        </a:rPr>
                        <a:t>带ESD保护</a:t>
                      </a:r>
                      <a:endParaRPr lang="en-US" altLang="zh-CN" sz="99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dirty="0">
                          <a:solidFill>
                            <a:srgbClr val="3A3838"/>
                          </a:solidFill>
                          <a:latin typeface="微软雅黑" panose="020B0503020204020204" charset="-122"/>
                        </a:rPr>
                        <a:t>60V</a:t>
                      </a:r>
                      <a:endParaRPr lang="en-US" altLang="en-US" sz="99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0.32A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1.5A</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1.7V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2.3Ω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2.7Ω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60000">
                <a:tc>
                  <a:txBody>
                    <a:bodyPr/>
                    <a:lstStyle/>
                    <a:p>
                      <a:pPr algn="ctr">
                        <a:buNone/>
                      </a:pPr>
                      <a:r>
                        <a:rPr lang="en-US" sz="990" b="1">
                          <a:solidFill>
                            <a:srgbClr val="3A3838"/>
                          </a:solidFill>
                          <a:latin typeface="微软雅黑" panose="020B0503020204020204" charset="-122"/>
                        </a:rPr>
                        <a:t>HM6604BWKR</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a:solidFill>
                            <a:srgbClr val="3A3838"/>
                          </a:solidFill>
                          <a:latin typeface="Arial" panose="020B0604020202020204" pitchFamily="34" charset="0"/>
                          <a:ea typeface="微软雅黑" panose="020B0503020204020204" charset="-122"/>
                        </a:rPr>
                        <a:t>沟槽工艺(Trench)</a:t>
                      </a:r>
                      <a:endParaRPr lang="zh-CN" altLang="en-US" sz="99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SOT-363</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90" b="1" dirty="0">
                          <a:solidFill>
                            <a:srgbClr val="3A3838"/>
                          </a:solidFill>
                          <a:latin typeface="Arial" panose="020B0604020202020204" pitchFamily="34" charset="0"/>
                          <a:ea typeface="微软雅黑" panose="020B0503020204020204" charset="-122"/>
                        </a:rPr>
                        <a:t>N+P沟道/</a:t>
                      </a:r>
                      <a:r>
                        <a:rPr lang="en-US" altLang="zh-CN" sz="990" b="1" dirty="0">
                          <a:solidFill>
                            <a:srgbClr val="3A3838"/>
                          </a:solidFill>
                          <a:latin typeface="Arial" panose="020B0604020202020204" pitchFamily="34" charset="0"/>
                          <a:ea typeface="微软雅黑" panose="020B0503020204020204" charset="-122"/>
                        </a:rPr>
                        <a:t>                           </a:t>
                      </a:r>
                      <a:r>
                        <a:rPr lang="zh-CN" sz="990" b="1" dirty="0">
                          <a:solidFill>
                            <a:srgbClr val="3A3838"/>
                          </a:solidFill>
                          <a:latin typeface="Arial" panose="020B0604020202020204" pitchFamily="34" charset="0"/>
                          <a:ea typeface="微软雅黑" panose="020B0503020204020204" charset="-122"/>
                        </a:rPr>
                        <a:t>带ESD保护</a:t>
                      </a:r>
                      <a:endParaRPr lang="zh-CN" altLang="en-US" sz="99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20V/20V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00" b="1" dirty="0">
                          <a:solidFill>
                            <a:srgbClr val="3A3838"/>
                          </a:solidFill>
                          <a:latin typeface="微软雅黑" panose="020B0503020204020204" charset="-122"/>
                        </a:rPr>
                        <a:t>0.9A/-0.8A</a:t>
                      </a:r>
                      <a:endParaRPr lang="en-US" altLang="en-US" sz="9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880" b="1">
                          <a:solidFill>
                            <a:srgbClr val="3A3838"/>
                          </a:solidFill>
                          <a:latin typeface="微软雅黑" panose="020B0503020204020204" charset="-122"/>
                        </a:rPr>
                        <a:t>5.0A/-4.0A</a:t>
                      </a:r>
                      <a:endParaRPr lang="en-US" altLang="en-US" sz="88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880" b="1" dirty="0">
                          <a:solidFill>
                            <a:srgbClr val="3A3838"/>
                          </a:solidFill>
                          <a:latin typeface="微软雅黑" panose="020B0503020204020204" charset="-122"/>
                        </a:rPr>
                        <a:t>0.45V/-0.45V</a:t>
                      </a:r>
                      <a:endParaRPr lang="en-US" altLang="en-US" sz="88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8V/-8V</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220mΩ/ 350mΩ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a:solidFill>
                            <a:srgbClr val="3A3838"/>
                          </a:solidFill>
                          <a:latin typeface="微软雅黑" panose="020B0503020204020204" charset="-122"/>
                        </a:rPr>
                        <a:t>260mΩ/ 550mΩ</a:t>
                      </a:r>
                      <a:endParaRPr lang="en-US" altLang="en-US" sz="99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90" b="1" dirty="0">
                          <a:solidFill>
                            <a:srgbClr val="3A3838"/>
                          </a:solidFill>
                          <a:latin typeface="微软雅黑" panose="020B0503020204020204" charset="-122"/>
                        </a:rPr>
                        <a:t>330mΩ/ 780mΩ</a:t>
                      </a:r>
                      <a:endParaRPr lang="en-US" altLang="en-US" sz="99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 name="副标题 9"/>
          <p:cNvSpPr>
            <a:spLocks noGrp="1"/>
          </p:cNvSpPr>
          <p:nvPr>
            <p:ph type="subTitle" idx="1"/>
            <p:custDataLst>
              <p:tags r:id="rId3"/>
            </p:custDataLst>
          </p:nvPr>
        </p:nvSpPr>
        <p:spPr>
          <a:xfrm>
            <a:off x="215900" y="4171950"/>
            <a:ext cx="8677275" cy="687070"/>
          </a:xfrm>
        </p:spPr>
        <p:txBody>
          <a:bodyPr/>
          <a:lstStyle/>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应用领域：</a:t>
            </a:r>
            <a:r>
              <a:rPr lang="en-US" altLang="zh-CN" sz="1450" dirty="0">
                <a:solidFill>
                  <a:schemeClr val="bg1">
                    <a:lumMod val="85000"/>
                    <a:lumOff val="15000"/>
                  </a:schemeClr>
                </a:solidFill>
                <a:latin typeface="微软雅黑" panose="020B0503020204020204" charset="-122"/>
                <a:ea typeface="微软雅黑" panose="020B0503020204020204" charset="-122"/>
              </a:rPr>
              <a:t>TWS</a:t>
            </a:r>
            <a:r>
              <a:rPr lang="zh-CN" altLang="en-US" sz="1450" dirty="0">
                <a:solidFill>
                  <a:schemeClr val="bg1">
                    <a:lumMod val="85000"/>
                    <a:lumOff val="15000"/>
                  </a:schemeClr>
                </a:solidFill>
                <a:latin typeface="微软雅黑" panose="020B0503020204020204" charset="-122"/>
                <a:ea typeface="微软雅黑" panose="020B0503020204020204" charset="-122"/>
              </a:rPr>
              <a:t>蓝牙耳机</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智能手表</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智能手环等智能穿戴</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产品</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电子烟</a:t>
            </a:r>
            <a:endParaRPr lang="en-US" altLang="zh-CN" sz="1450" dirty="0" smtClean="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dirty="0">
              <a:solidFill>
                <a:srgbClr val="1F497D"/>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ctrTitle"/>
          </p:nvPr>
        </p:nvSpPr>
        <p:spPr>
          <a:xfrm>
            <a:off x="6629400" y="1598098"/>
            <a:ext cx="1828800" cy="1102712"/>
          </a:xfrm>
        </p:spPr>
        <p:txBody>
          <a:bodyPr>
            <a:normAutofit fontScale="90000"/>
          </a:bodyPr>
          <a:lstStyle/>
          <a:p>
            <a:r>
              <a:rPr lang="zh-CN" altLang="en-US" dirty="0"/>
              <a:t>1.Sic二极管/GaN FET/IGBT单管</a:t>
            </a:r>
          </a:p>
        </p:txBody>
      </p:sp>
      <p:sp>
        <p:nvSpPr>
          <p:cNvPr id="16" name="副标题 15"/>
          <p:cNvSpPr>
            <a:spLocks noGrp="1"/>
          </p:cNvSpPr>
          <p:nvPr>
            <p:ph type="subTitle" idx="1"/>
          </p:nvPr>
        </p:nvSpPr>
        <p:spPr>
          <a:xfrm>
            <a:off x="685800" y="4095750"/>
            <a:ext cx="8305800" cy="533400"/>
          </a:xfrm>
        </p:spPr>
        <p:txBody>
          <a:bodyPr>
            <a:noAutofit/>
          </a:bodyPr>
          <a:lstStyle/>
          <a:p>
            <a:pPr algn="l"/>
            <a:r>
              <a:rPr lang="zh-CN" altLang="en-US" sz="1400" b="1" dirty="0" smtClean="0">
                <a:solidFill>
                  <a:schemeClr val="bg1">
                    <a:lumMod val="85000"/>
                    <a:lumOff val="15000"/>
                  </a:schemeClr>
                </a:solidFill>
                <a:latin typeface="Arial" panose="020B0604020202020204" pitchFamily="34" charset="0"/>
                <a:ea typeface="微软雅黑" panose="020B0503020204020204" charset="-122"/>
              </a:rPr>
              <a:t>优点：</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车规级别的晶圆：晶圆按照</a:t>
            </a:r>
            <a:r>
              <a:rPr lang="en-US" altLang="zh-CN" sz="1400" dirty="0" smtClean="0">
                <a:solidFill>
                  <a:schemeClr val="bg1">
                    <a:lumMod val="85000"/>
                    <a:lumOff val="15000"/>
                  </a:schemeClr>
                </a:solidFill>
                <a:latin typeface="微软雅黑" panose="020B0503020204020204" charset="-122"/>
                <a:ea typeface="微软雅黑" panose="020B0503020204020204" charset="-122"/>
              </a:rPr>
              <a:t>TS16949</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标准生产制造的，支持</a:t>
            </a:r>
            <a:r>
              <a:rPr lang="en-US" altLang="zh-CN" sz="1400" dirty="0" smtClean="0">
                <a:solidFill>
                  <a:schemeClr val="bg1">
                    <a:lumMod val="85000"/>
                    <a:lumOff val="15000"/>
                  </a:schemeClr>
                </a:solidFill>
                <a:latin typeface="微软雅黑" panose="020B0503020204020204" charset="-122"/>
                <a:ea typeface="微软雅黑" panose="020B0503020204020204" charset="-122"/>
              </a:rPr>
              <a:t>8</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倍浪涌；按车规标准封测，可以过</a:t>
            </a:r>
            <a:r>
              <a:rPr lang="en-US" altLang="zh-CN" sz="1400" dirty="0" smtClean="0">
                <a:solidFill>
                  <a:schemeClr val="bg1">
                    <a:lumMod val="85000"/>
                    <a:lumOff val="15000"/>
                  </a:schemeClr>
                </a:solidFill>
                <a:latin typeface="微软雅黑" panose="020B0503020204020204" charset="-122"/>
                <a:ea typeface="微软雅黑" panose="020B0503020204020204" charset="-122"/>
              </a:rPr>
              <a:t>AEC-Q101</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标准。</a:t>
            </a:r>
            <a:endParaRPr lang="en-US" altLang="zh-CN" sz="1400" dirty="0" smtClean="0">
              <a:solidFill>
                <a:schemeClr val="bg1">
                  <a:lumMod val="85000"/>
                  <a:lumOff val="15000"/>
                </a:schemeClr>
              </a:solidFill>
              <a:latin typeface="微软雅黑" panose="020B0503020204020204" charset="-122"/>
              <a:ea typeface="微软雅黑" panose="020B0503020204020204" charset="-122"/>
            </a:endParaRPr>
          </a:p>
          <a:p>
            <a:pPr algn="l"/>
            <a:r>
              <a:rPr lang="zh-CN" altLang="en-US" sz="1400" b="1" dirty="0" smtClean="0">
                <a:solidFill>
                  <a:schemeClr val="bg1">
                    <a:lumMod val="85000"/>
                    <a:lumOff val="15000"/>
                  </a:schemeClr>
                </a:solidFill>
                <a:latin typeface="Arial" panose="020B0604020202020204" pitchFamily="34" charset="0"/>
                <a:ea typeface="微软雅黑" panose="020B0503020204020204" charset="-122"/>
              </a:rPr>
              <a:t>应用领域：</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可以应用于新能源汽车行业 车载充电机</a:t>
            </a:r>
            <a:r>
              <a:rPr lang="en-US" altLang="zh-CN" sz="1400" dirty="0" smtClean="0">
                <a:solidFill>
                  <a:schemeClr val="bg1">
                    <a:lumMod val="85000"/>
                    <a:lumOff val="15000"/>
                  </a:schemeClr>
                </a:solidFill>
                <a:latin typeface="微软雅黑" panose="020B0503020204020204" charset="-122"/>
                <a:ea typeface="微软雅黑" panose="020B0503020204020204" charset="-122"/>
              </a:rPr>
              <a:t>(OBC) /</a:t>
            </a:r>
            <a:r>
              <a:rPr lang="zh-CN" altLang="en-US" sz="1400" dirty="0" smtClean="0">
                <a:solidFill>
                  <a:schemeClr val="bg1">
                    <a:lumMod val="85000"/>
                    <a:lumOff val="15000"/>
                  </a:schemeClr>
                </a:solidFill>
                <a:latin typeface="微软雅黑" panose="020B0503020204020204" charset="-122"/>
                <a:ea typeface="微软雅黑" panose="020B0503020204020204" charset="-122"/>
              </a:rPr>
              <a:t>超级充电桩等产品。</a:t>
            </a:r>
            <a:endParaRPr lang="en-US" altLang="zh-CN" sz="1400" dirty="0">
              <a:solidFill>
                <a:schemeClr val="bg1">
                  <a:lumMod val="85000"/>
                  <a:lumOff val="15000"/>
                </a:schemeClr>
              </a:solidFill>
              <a:latin typeface="微软雅黑" panose="020B0503020204020204" charset="-122"/>
              <a:ea typeface="微软雅黑" panose="020B0503020204020204" charset="-122"/>
            </a:endParaRPr>
          </a:p>
        </p:txBody>
      </p:sp>
      <p:sp>
        <p:nvSpPr>
          <p:cNvPr id="4" name="TextBox 3"/>
          <p:cNvSpPr txBox="1"/>
          <p:nvPr/>
        </p:nvSpPr>
        <p:spPr>
          <a:xfrm>
            <a:off x="1428200" y="628760"/>
            <a:ext cx="6344760" cy="414020"/>
          </a:xfrm>
          <a:prstGeom prst="rect">
            <a:avLst/>
          </a:prstGeom>
          <a:noFill/>
        </p:spPr>
        <p:txBody>
          <a:bodyPr wrap="square" rtlCol="0">
            <a:spAutoFit/>
          </a:bodyPr>
          <a:lstStyle/>
          <a:p>
            <a:r>
              <a:rPr lang="zh-CN" altLang="en-US" sz="2100" dirty="0" smtClean="0"/>
              <a:t>充电</a:t>
            </a:r>
            <a:r>
              <a:rPr lang="zh-CN" altLang="en-US" sz="1350" dirty="0" smtClean="0"/>
              <a:t>：</a:t>
            </a:r>
            <a:endParaRPr lang="zh-CN" altLang="en-US" sz="1350" dirty="0"/>
          </a:p>
        </p:txBody>
      </p:sp>
      <p:sp>
        <p:nvSpPr>
          <p:cNvPr id="2" name="TextBox 3"/>
          <p:cNvSpPr txBox="1"/>
          <p:nvPr>
            <p:custDataLst>
              <p:tags r:id="rId1"/>
            </p:custDataLst>
          </p:nvPr>
        </p:nvSpPr>
        <p:spPr>
          <a:xfrm>
            <a:off x="3257550" y="100330"/>
            <a:ext cx="4122420" cy="414020"/>
          </a:xfrm>
          <a:prstGeom prst="rect">
            <a:avLst/>
          </a:prstGeom>
          <a:noFill/>
        </p:spPr>
        <p:txBody>
          <a:bodyPr wrap="square" rtlCol="0">
            <a:spAutoFit/>
          </a:bodyPr>
          <a:lstStyle/>
          <a:p>
            <a:pPr>
              <a:buNone/>
            </a:pPr>
            <a:r>
              <a:rPr lang="zh-CN" altLang="en-US" sz="2100" b="1" kern="2000" dirty="0" smtClean="0">
                <a:effectLst>
                  <a:outerShdw blurRad="38100" dist="19050" dir="2700000" algn="tl" rotWithShape="0">
                    <a:schemeClr val="dk1">
                      <a:alpha val="40000"/>
                    </a:schemeClr>
                  </a:outerShdw>
                </a:effectLst>
                <a:uFillTx/>
                <a:latin typeface="微软雅黑" panose="020B0503020204020204" charset="-122"/>
                <a:ea typeface="微软雅黑" panose="020B0503020204020204" charset="-122"/>
                <a:cs typeface="方正综艺简体" panose="03000509000000000000" charset="-122"/>
                <a:sym typeface="+mn-ea"/>
              </a:rPr>
              <a:t>车规Sic二极管</a:t>
            </a:r>
          </a:p>
        </p:txBody>
      </p:sp>
      <p:graphicFrame>
        <p:nvGraphicFramePr>
          <p:cNvPr id="8" name="表格 7"/>
          <p:cNvGraphicFramePr>
            <a:graphicFrameLocks noGrp="1"/>
          </p:cNvGraphicFramePr>
          <p:nvPr>
            <p:custDataLst>
              <p:tags r:id="rId2"/>
            </p:custDataLst>
          </p:nvPr>
        </p:nvGraphicFramePr>
        <p:xfrm>
          <a:off x="304800" y="785243"/>
          <a:ext cx="8693711" cy="3167079"/>
        </p:xfrm>
        <a:graphic>
          <a:graphicData uri="http://schemas.openxmlformats.org/drawingml/2006/table">
            <a:tbl>
              <a:tblPr/>
              <a:tblGrid>
                <a:gridCol w="1116773"/>
                <a:gridCol w="562793"/>
                <a:gridCol w="535114"/>
                <a:gridCol w="544339"/>
                <a:gridCol w="553566"/>
                <a:gridCol w="590471"/>
                <a:gridCol w="590471"/>
                <a:gridCol w="535114"/>
                <a:gridCol w="461306"/>
                <a:gridCol w="463611"/>
                <a:gridCol w="1983612"/>
                <a:gridCol w="756541"/>
              </a:tblGrid>
              <a:tr h="432000">
                <a:tc gridSpan="8">
                  <a:txBody>
                    <a:bodyPr/>
                    <a:lstStyle/>
                    <a:p>
                      <a:pPr algn="l" rtl="0" fontAlgn="ctr"/>
                      <a:r>
                        <a:rPr lang="zh-CN" altLang="en-US" sz="1500" b="1" i="0" u="none" strike="noStrike" dirty="0">
                          <a:solidFill>
                            <a:srgbClr val="404040"/>
                          </a:solidFill>
                          <a:latin typeface="微软雅黑" panose="020B0503020204020204" charset="-122"/>
                          <a:ea typeface="微软雅黑" panose="020B0503020204020204" charset="-122"/>
                        </a:rPr>
                        <a:t>车规</a:t>
                      </a:r>
                      <a:r>
                        <a:rPr lang="en-US" sz="1500" b="1" i="0" u="none" strike="noStrike" dirty="0" err="1" smtClean="0">
                          <a:solidFill>
                            <a:srgbClr val="404040"/>
                          </a:solidFill>
                          <a:latin typeface="微软雅黑" panose="020B0503020204020204" charset="-122"/>
                          <a:ea typeface="微软雅黑" panose="020B0503020204020204" charset="-122"/>
                        </a:rPr>
                        <a:t>SiC</a:t>
                      </a:r>
                      <a:r>
                        <a:rPr lang="en-US" sz="1500" b="1" i="0" u="none" strike="noStrike" dirty="0" smtClean="0">
                          <a:solidFill>
                            <a:srgbClr val="404040"/>
                          </a:solidFill>
                          <a:latin typeface="微软雅黑" panose="020B0503020204020204" charset="-122"/>
                          <a:ea typeface="微软雅黑" panose="020B0503020204020204" charset="-122"/>
                        </a:rPr>
                        <a:t>(</a:t>
                      </a:r>
                      <a:r>
                        <a:rPr lang="zh-CN" altLang="en-US" sz="1500" b="1" i="0" u="none" strike="noStrike" dirty="0" smtClean="0">
                          <a:solidFill>
                            <a:srgbClr val="404040"/>
                          </a:solidFill>
                          <a:latin typeface="微软雅黑" panose="020B0503020204020204" charset="-122"/>
                          <a:ea typeface="微软雅黑" panose="020B0503020204020204" charset="-122"/>
                        </a:rPr>
                        <a:t>碳化</a:t>
                      </a:r>
                      <a:r>
                        <a:rPr lang="zh-CN" altLang="en-US" sz="1500" b="1" i="0" u="none" strike="noStrike" dirty="0">
                          <a:solidFill>
                            <a:srgbClr val="404040"/>
                          </a:solidFill>
                          <a:latin typeface="微软雅黑" panose="020B0503020204020204" charset="-122"/>
                          <a:ea typeface="微软雅黑" panose="020B0503020204020204" charset="-122"/>
                        </a:rPr>
                        <a:t>硅</a:t>
                      </a:r>
                      <a:r>
                        <a:rPr lang="en-US" altLang="zh-CN" sz="1500" b="1" i="0" u="none" strike="noStrike" dirty="0">
                          <a:solidFill>
                            <a:srgbClr val="404040"/>
                          </a:solidFill>
                          <a:latin typeface="微软雅黑" panose="020B0503020204020204" charset="-122"/>
                          <a:ea typeface="微软雅黑" panose="020B0503020204020204" charset="-122"/>
                        </a:rPr>
                        <a:t>)</a:t>
                      </a:r>
                      <a:r>
                        <a:rPr lang="zh-CN" altLang="en-US" sz="1500" b="1" i="0" u="none" strike="noStrike" dirty="0">
                          <a:solidFill>
                            <a:srgbClr val="404040"/>
                          </a:solidFill>
                          <a:latin typeface="微软雅黑" panose="020B0503020204020204" charset="-122"/>
                          <a:ea typeface="微软雅黑" panose="020B0503020204020204" charset="-122"/>
                        </a:rPr>
                        <a:t>二极管</a:t>
                      </a:r>
                    </a:p>
                  </a:txBody>
                  <a:tcPr marL="5143" marR="5143" marT="5143"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4">
                  <a:txBody>
                    <a:bodyPr/>
                    <a:lstStyle/>
                    <a:p>
                      <a:pPr algn="l" rtl="0" fontAlgn="ctr"/>
                      <a:r>
                        <a:rPr lang="zh-CN" altLang="en-US" sz="900" b="1" i="0" u="none" strike="noStrike" dirty="0">
                          <a:solidFill>
                            <a:srgbClr val="404040"/>
                          </a:solidFill>
                          <a:latin typeface="微软雅黑" panose="020B0503020204020204" charset="-122"/>
                        </a:rPr>
                        <a:t>　</a:t>
                      </a:r>
                    </a:p>
                  </a:txBody>
                  <a:tcPr marL="5143" marR="5143" marT="5143"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r>
              <a:tr h="260536">
                <a:tc rowSpan="2">
                  <a:txBody>
                    <a:bodyPr/>
                    <a:lstStyle/>
                    <a:p>
                      <a:pPr algn="ctr" rtl="0" fontAlgn="ctr"/>
                      <a:r>
                        <a:rPr lang="zh-CN" altLang="en-US" sz="900" b="1" i="0" u="none" strike="noStrike">
                          <a:solidFill>
                            <a:srgbClr val="FFFFFF"/>
                          </a:solidFill>
                          <a:latin typeface="微软雅黑" panose="020B0503020204020204" charset="-122"/>
                          <a:ea typeface="微软雅黑" panose="020B0503020204020204" charset="-122"/>
                        </a:rPr>
                        <a:t>型号</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rowSpan="2">
                  <a:txBody>
                    <a:bodyPr/>
                    <a:lstStyle/>
                    <a:p>
                      <a:pPr algn="ctr" rtl="0" fontAlgn="ctr"/>
                      <a:r>
                        <a:rPr lang="zh-CN" altLang="en-US" sz="900" b="1" i="0" u="none" strike="noStrike" dirty="0">
                          <a:solidFill>
                            <a:srgbClr val="FFFFFF"/>
                          </a:solidFill>
                          <a:latin typeface="微软雅黑" panose="020B0503020204020204" charset="-122"/>
                          <a:ea typeface="微软雅黑" panose="020B0503020204020204" charset="-122"/>
                        </a:rPr>
                        <a:t>反向耐</a:t>
                      </a:r>
                      <a:r>
                        <a:rPr lang="zh-CN" altLang="en-US" sz="900" b="1" i="0" u="none" strike="noStrike" dirty="0" smtClean="0">
                          <a:solidFill>
                            <a:srgbClr val="FFFFFF"/>
                          </a:solidFill>
                          <a:latin typeface="微软雅黑" panose="020B0503020204020204" charset="-122"/>
                          <a:ea typeface="微软雅黑" panose="020B0503020204020204" charset="-122"/>
                        </a:rPr>
                        <a:t>压</a:t>
                      </a:r>
                      <a:r>
                        <a:rPr lang="en-US" altLang="zh-CN" sz="900" b="1" i="0" u="none" strike="noStrike" dirty="0" smtClean="0">
                          <a:solidFill>
                            <a:srgbClr val="FFFFFF"/>
                          </a:solidFill>
                          <a:latin typeface="微软雅黑" panose="020B0503020204020204" charset="-122"/>
                          <a:ea typeface="微软雅黑" panose="020B0503020204020204" charset="-122"/>
                        </a:rPr>
                        <a:t>(</a:t>
                      </a:r>
                      <a:r>
                        <a:rPr lang="en-US" sz="900" b="1" i="0" u="none" strike="noStrike" dirty="0" smtClean="0">
                          <a:solidFill>
                            <a:srgbClr val="FFFFFF"/>
                          </a:solidFill>
                          <a:latin typeface="微软雅黑" panose="020B0503020204020204" charset="-122"/>
                          <a:ea typeface="微软雅黑" panose="020B0503020204020204" charset="-122"/>
                        </a:rPr>
                        <a:t>VRRM)</a:t>
                      </a:r>
                      <a:endParaRPr lang="en-US" sz="900" b="1" i="0" u="none" strike="noStrike" dirty="0">
                        <a:solidFill>
                          <a:srgbClr val="FFFFFF"/>
                        </a:solidFill>
                        <a:latin typeface="微软雅黑" panose="020B0503020204020204" charset="-122"/>
                        <a:ea typeface="微软雅黑" panose="020B0503020204020204" charset="-122"/>
                      </a:endParaRP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gridSpan="2">
                  <a:txBody>
                    <a:bodyPr/>
                    <a:lstStyle/>
                    <a:p>
                      <a:pPr algn="ctr" rtl="0" fontAlgn="ctr"/>
                      <a:r>
                        <a:rPr lang="zh-CN" altLang="en-US" sz="900" b="1" i="0" u="none" strike="noStrike" dirty="0">
                          <a:solidFill>
                            <a:srgbClr val="FFFFFF"/>
                          </a:solidFill>
                          <a:latin typeface="微软雅黑" panose="020B0503020204020204" charset="-122"/>
                          <a:ea typeface="微软雅黑" panose="020B0503020204020204" charset="-122"/>
                        </a:rPr>
                        <a:t>反向恢复电流（</a:t>
                      </a:r>
                      <a:r>
                        <a:rPr lang="en-US" sz="900" b="1" i="0" u="none" strike="noStrike" dirty="0">
                          <a:solidFill>
                            <a:srgbClr val="FFFFFF"/>
                          </a:solidFill>
                          <a:latin typeface="微软雅黑" panose="020B0503020204020204" charset="-122"/>
                          <a:ea typeface="微软雅黑" panose="020B0503020204020204" charset="-122"/>
                        </a:rPr>
                        <a:t>I</a:t>
                      </a:r>
                      <a:r>
                        <a:rPr lang="en-US" sz="900" b="0" i="0" u="none" strike="noStrike" baseline="-25000" dirty="0">
                          <a:solidFill>
                            <a:srgbClr val="FFFFFF"/>
                          </a:solidFill>
                          <a:latin typeface="微软雅黑" panose="020B0503020204020204" charset="-122"/>
                          <a:ea typeface="微软雅黑" panose="020B0503020204020204" charset="-122"/>
                        </a:rPr>
                        <a:t>R</a:t>
                      </a:r>
                      <a:r>
                        <a:rPr lang="en-US" sz="900" b="0" i="0" u="none" strike="noStrike" dirty="0">
                          <a:solidFill>
                            <a:srgbClr val="FFFFFF"/>
                          </a:solidFill>
                          <a:latin typeface="微软雅黑" panose="020B0503020204020204" charset="-122"/>
                          <a:ea typeface="微软雅黑" panose="020B0503020204020204" charset="-122"/>
                        </a:rPr>
                        <a:t>）</a:t>
                      </a:r>
                      <a:endParaRPr lang="en-US" sz="900" b="1" i="0" u="none" strike="noStrike" dirty="0">
                        <a:solidFill>
                          <a:srgbClr val="FFFFFF"/>
                        </a:solidFill>
                        <a:latin typeface="微软雅黑" panose="020B0503020204020204" charset="-122"/>
                        <a:ea typeface="微软雅黑" panose="020B0503020204020204" charset="-122"/>
                      </a:endParaRP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zh-CN"/>
                    </a:p>
                  </a:txBody>
                  <a:tcPr/>
                </a:tc>
                <a:tc gridSpan="3">
                  <a:txBody>
                    <a:bodyPr/>
                    <a:lstStyle/>
                    <a:p>
                      <a:pPr algn="ctr" rtl="0" fontAlgn="ctr"/>
                      <a:r>
                        <a:rPr lang="zh-CN" altLang="en-US" sz="900" b="1" i="0" u="none" strike="noStrike" dirty="0">
                          <a:solidFill>
                            <a:srgbClr val="FFFFFF"/>
                          </a:solidFill>
                          <a:latin typeface="微软雅黑" panose="020B0503020204020204" charset="-122"/>
                          <a:ea typeface="微软雅黑" panose="020B0503020204020204" charset="-122"/>
                        </a:rPr>
                        <a:t>正向电流（</a:t>
                      </a:r>
                      <a:r>
                        <a:rPr lang="en-US" sz="900" b="1" i="0" u="none" strike="noStrike" dirty="0">
                          <a:solidFill>
                            <a:srgbClr val="FFFFFF"/>
                          </a:solidFill>
                          <a:latin typeface="微软雅黑" panose="020B0503020204020204" charset="-122"/>
                          <a:ea typeface="微软雅黑" panose="020B0503020204020204" charset="-122"/>
                        </a:rPr>
                        <a:t>I</a:t>
                      </a:r>
                      <a:r>
                        <a:rPr lang="en-US" sz="900" b="0" i="0" u="none" strike="noStrike" baseline="-25000" dirty="0">
                          <a:solidFill>
                            <a:srgbClr val="FFFFFF"/>
                          </a:solidFill>
                          <a:latin typeface="微软雅黑" panose="020B0503020204020204" charset="-122"/>
                          <a:ea typeface="微软雅黑" panose="020B0503020204020204" charset="-122"/>
                        </a:rPr>
                        <a:t>F</a:t>
                      </a:r>
                      <a:r>
                        <a:rPr lang="en-US" sz="900" b="0" i="0" u="none" strike="noStrike" dirty="0">
                          <a:solidFill>
                            <a:srgbClr val="FFFFFF"/>
                          </a:solidFill>
                          <a:latin typeface="微软雅黑" panose="020B0503020204020204" charset="-122"/>
                          <a:ea typeface="微软雅黑" panose="020B0503020204020204" charset="-122"/>
                        </a:rPr>
                        <a:t>）</a:t>
                      </a:r>
                      <a:endParaRPr lang="en-US" sz="900" b="1" i="0" u="none" strike="noStrike" dirty="0">
                        <a:solidFill>
                          <a:srgbClr val="FFFFFF"/>
                        </a:solidFill>
                        <a:latin typeface="微软雅黑" panose="020B0503020204020204" charset="-122"/>
                        <a:ea typeface="微软雅黑" panose="020B0503020204020204" charset="-122"/>
                      </a:endParaRP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zh-CN"/>
                    </a:p>
                  </a:txBody>
                  <a:tcPr/>
                </a:tc>
                <a:tc hMerge="1">
                  <a:txBody>
                    <a:bodyPr/>
                    <a:lstStyle/>
                    <a:p>
                      <a:endParaRPr lang="zh-CN"/>
                    </a:p>
                  </a:txBody>
                  <a:tcPr/>
                </a:tc>
                <a:tc rowSpan="2">
                  <a:txBody>
                    <a:bodyPr/>
                    <a:lstStyle/>
                    <a:p>
                      <a:pPr algn="ctr" rtl="0" fontAlgn="ctr"/>
                      <a:r>
                        <a:rPr lang="zh-CN" altLang="en-US" sz="900" b="1" i="0" u="none" strike="noStrike">
                          <a:solidFill>
                            <a:srgbClr val="FFFFFF"/>
                          </a:solidFill>
                          <a:latin typeface="微软雅黑" panose="020B0503020204020204" charset="-122"/>
                          <a:ea typeface="微软雅黑" panose="020B0503020204020204" charset="-122"/>
                        </a:rPr>
                        <a:t>正向浪涌电流（</a:t>
                      </a:r>
                      <a:r>
                        <a:rPr lang="en-US" sz="900" b="1" i="0" u="none" strike="noStrike">
                          <a:solidFill>
                            <a:srgbClr val="FFFFFF"/>
                          </a:solidFill>
                          <a:latin typeface="微软雅黑" panose="020B0503020204020204" charset="-122"/>
                          <a:ea typeface="微软雅黑" panose="020B0503020204020204" charset="-122"/>
                        </a:rPr>
                        <a:t>IFSM）</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rowSpan="2">
                  <a:txBody>
                    <a:bodyPr/>
                    <a:lstStyle/>
                    <a:p>
                      <a:pPr algn="ctr" rtl="0" fontAlgn="ctr"/>
                      <a:r>
                        <a:rPr lang="zh-CN" altLang="en-US" sz="900" b="1" i="0" u="none" strike="noStrike">
                          <a:solidFill>
                            <a:srgbClr val="FFFFFF"/>
                          </a:solidFill>
                          <a:latin typeface="微软雅黑" panose="020B0503020204020204" charset="-122"/>
                          <a:ea typeface="微软雅黑" panose="020B0503020204020204" charset="-122"/>
                        </a:rPr>
                        <a:t>总电荷（</a:t>
                      </a:r>
                      <a:r>
                        <a:rPr lang="en-US" sz="900" b="1" i="0" u="none" strike="noStrike">
                          <a:solidFill>
                            <a:srgbClr val="FFFFFF"/>
                          </a:solidFill>
                          <a:latin typeface="微软雅黑" panose="020B0503020204020204" charset="-122"/>
                          <a:ea typeface="微软雅黑" panose="020B0503020204020204" charset="-122"/>
                        </a:rPr>
                        <a:t>QC）</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rowSpan="2">
                  <a:txBody>
                    <a:bodyPr/>
                    <a:lstStyle/>
                    <a:p>
                      <a:pPr algn="ctr" rtl="0" fontAlgn="ctr"/>
                      <a:r>
                        <a:rPr lang="zh-CN" altLang="en-US" sz="900" b="1" i="0" u="none" strike="noStrike">
                          <a:solidFill>
                            <a:srgbClr val="FFFFFF"/>
                          </a:solidFill>
                          <a:latin typeface="微软雅黑" panose="020B0503020204020204" charset="-122"/>
                          <a:ea typeface="微软雅黑" panose="020B0503020204020204" charset="-122"/>
                        </a:rPr>
                        <a:t>工作结温范围</a:t>
                      </a:r>
                      <a:r>
                        <a:rPr lang="en-US" sz="900" b="1" i="0" u="none" strike="noStrike">
                          <a:solidFill>
                            <a:srgbClr val="FFFFFF"/>
                          </a:solidFill>
                          <a:latin typeface="微软雅黑" panose="020B0503020204020204" charset="-122"/>
                          <a:ea typeface="微软雅黑" panose="020B0503020204020204" charset="-122"/>
                        </a:rPr>
                        <a:t>T</a:t>
                      </a:r>
                      <a:r>
                        <a:rPr lang="en-US" sz="900" b="0" i="0" u="none" strike="noStrike" baseline="-25000">
                          <a:solidFill>
                            <a:srgbClr val="FFFFFF"/>
                          </a:solidFill>
                          <a:latin typeface="微软雅黑" panose="020B0503020204020204" charset="-122"/>
                          <a:ea typeface="微软雅黑" panose="020B0503020204020204" charset="-122"/>
                        </a:rPr>
                        <a:t>j</a:t>
                      </a:r>
                      <a:endParaRPr lang="en-US" sz="900" b="1" i="0" u="none" strike="noStrike">
                        <a:solidFill>
                          <a:srgbClr val="FFFFFF"/>
                        </a:solidFill>
                        <a:latin typeface="微软雅黑" panose="020B0503020204020204" charset="-122"/>
                        <a:ea typeface="微软雅黑" panose="020B0503020204020204" charset="-122"/>
                      </a:endParaRP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rowSpan="2">
                  <a:txBody>
                    <a:bodyPr/>
                    <a:lstStyle/>
                    <a:p>
                      <a:pPr algn="ctr" rtl="0" fontAlgn="ctr"/>
                      <a:r>
                        <a:rPr lang="zh-CN" altLang="en-US" sz="900" b="1" i="0" u="none" strike="noStrike">
                          <a:solidFill>
                            <a:srgbClr val="FFFFFF"/>
                          </a:solidFill>
                          <a:latin typeface="微软雅黑" panose="020B0503020204020204" charset="-122"/>
                          <a:ea typeface="微软雅黑" panose="020B0503020204020204" charset="-122"/>
                        </a:rPr>
                        <a:t>特性</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rowSpan="2">
                  <a:txBody>
                    <a:bodyPr/>
                    <a:lstStyle/>
                    <a:p>
                      <a:pPr algn="ctr" rtl="0" fontAlgn="ctr"/>
                      <a:r>
                        <a:rPr lang="zh-CN" altLang="en-US" sz="900" b="1" i="0" u="none" strike="noStrike">
                          <a:solidFill>
                            <a:srgbClr val="FFFFFF"/>
                          </a:solidFill>
                          <a:latin typeface="微软雅黑" panose="020B0503020204020204" charset="-122"/>
                          <a:ea typeface="微软雅黑" panose="020B0503020204020204" charset="-122"/>
                        </a:rPr>
                        <a:t>封装（</a:t>
                      </a:r>
                      <a:r>
                        <a:rPr lang="en-US" sz="900" b="1" i="0" u="none" strike="noStrike">
                          <a:solidFill>
                            <a:srgbClr val="FFFFFF"/>
                          </a:solidFill>
                          <a:latin typeface="微软雅黑" panose="020B0503020204020204" charset="-122"/>
                          <a:ea typeface="微软雅黑" panose="020B0503020204020204" charset="-122"/>
                        </a:rPr>
                        <a:t>Package）</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260536">
                <a:tc vMerge="1">
                  <a:txBody>
                    <a:bodyPr/>
                    <a:lstStyle/>
                    <a:p>
                      <a:endParaRPr lang="zh-CN"/>
                    </a:p>
                  </a:txBody>
                  <a:tcPr/>
                </a:tc>
                <a:tc vMerge="1">
                  <a:txBody>
                    <a:bodyPr/>
                    <a:lstStyle/>
                    <a:p>
                      <a:endParaRPr lang="zh-CN"/>
                    </a:p>
                  </a:txBody>
                  <a:tcPr/>
                </a:tc>
                <a:tc>
                  <a:txBody>
                    <a:bodyPr/>
                    <a:lstStyle/>
                    <a:p>
                      <a:pPr algn="ctr" rtl="0" fontAlgn="ctr"/>
                      <a:r>
                        <a:rPr lang="en-US" sz="900" b="1" i="0" u="none" strike="noStrike">
                          <a:solidFill>
                            <a:srgbClr val="FFFFFF"/>
                          </a:solidFill>
                          <a:latin typeface="微软雅黑" panose="020B0503020204020204" charset="-122"/>
                          <a:ea typeface="微软雅黑" panose="020B0503020204020204" charset="-122"/>
                        </a:rPr>
                        <a:t>Tj=25℃</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rtl="0" fontAlgn="ctr"/>
                      <a:r>
                        <a:rPr lang="en-US" sz="900" b="1" i="0" u="none" strike="noStrike">
                          <a:solidFill>
                            <a:srgbClr val="FFFFFF"/>
                          </a:solidFill>
                          <a:latin typeface="微软雅黑" panose="020B0503020204020204" charset="-122"/>
                          <a:ea typeface="微软雅黑" panose="020B0503020204020204" charset="-122"/>
                        </a:rPr>
                        <a:t>Tj=175℃</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rtl="0" fontAlgn="ctr"/>
                      <a:r>
                        <a:rPr lang="en-US" sz="900" b="1" i="0" u="none" strike="noStrike">
                          <a:solidFill>
                            <a:srgbClr val="FFFFFF"/>
                          </a:solidFill>
                          <a:latin typeface="微软雅黑" panose="020B0503020204020204" charset="-122"/>
                          <a:ea typeface="微软雅黑" panose="020B0503020204020204" charset="-122"/>
                        </a:rPr>
                        <a:t>Tc=25℃</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rtl="0" fontAlgn="ctr"/>
                      <a:r>
                        <a:rPr lang="en-US" sz="900" b="1" i="0" u="none" strike="noStrike" dirty="0">
                          <a:solidFill>
                            <a:srgbClr val="FFFFFF"/>
                          </a:solidFill>
                          <a:latin typeface="微软雅黑" panose="020B0503020204020204" charset="-122"/>
                          <a:ea typeface="微软雅黑" panose="020B0503020204020204" charset="-122"/>
                        </a:rPr>
                        <a:t>Tc=135℃</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rtl="0" fontAlgn="ctr"/>
                      <a:r>
                        <a:rPr lang="en-US" sz="900" b="1" i="0" u="none" strike="noStrike">
                          <a:solidFill>
                            <a:srgbClr val="FFFFFF"/>
                          </a:solidFill>
                          <a:latin typeface="微软雅黑" panose="020B0503020204020204" charset="-122"/>
                          <a:ea typeface="微软雅黑" panose="020B0503020204020204" charset="-122"/>
                        </a:rPr>
                        <a:t>Tc=150℃</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r>
              <a:tr h="361551">
                <a:tc>
                  <a:txBody>
                    <a:bodyPr/>
                    <a:lstStyle/>
                    <a:p>
                      <a:pPr algn="ctr" rtl="0" fontAlgn="ctr"/>
                      <a:r>
                        <a:rPr lang="en-US" sz="900" b="1" i="0" u="none" strike="noStrike" dirty="0" smtClean="0">
                          <a:solidFill>
                            <a:srgbClr val="333333"/>
                          </a:solidFill>
                          <a:latin typeface="微软雅黑" panose="020B0503020204020204" charset="-122"/>
                          <a:ea typeface="微软雅黑" panose="020B0503020204020204" charset="-122"/>
                        </a:rPr>
                        <a:t>HMC15N65/D/T2</a:t>
                      </a:r>
                      <a:endParaRPr lang="en-US" sz="900" b="1" i="0" u="none" strike="noStrike" dirty="0">
                        <a:solidFill>
                          <a:srgbClr val="333333"/>
                        </a:solidFill>
                        <a:latin typeface="微软雅黑" panose="020B0503020204020204" charset="-122"/>
                        <a:ea typeface="微软雅黑" panose="020B0503020204020204" charset="-122"/>
                      </a:endParaRP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650V</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3uA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20uA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43A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dirty="0">
                          <a:solidFill>
                            <a:srgbClr val="333333"/>
                          </a:solidFill>
                          <a:latin typeface="微软雅黑" panose="020B0503020204020204" charset="-122"/>
                          <a:ea typeface="微软雅黑" panose="020B0503020204020204" charset="-122"/>
                        </a:rPr>
                        <a:t>19.5A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15A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120A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47nC</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1" i="0" u="none" strike="noStrike">
                          <a:solidFill>
                            <a:srgbClr val="333333"/>
                          </a:solidFill>
                          <a:latin typeface="微软雅黑" panose="020B0503020204020204" charset="-122"/>
                          <a:ea typeface="微软雅黑" panose="020B0503020204020204" charset="-122"/>
                        </a:rPr>
                        <a:t>-55℃--175℃</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1" i="0" u="none" strike="noStrike">
                          <a:solidFill>
                            <a:srgbClr val="333333"/>
                          </a:solidFill>
                          <a:latin typeface="微软雅黑" panose="020B0503020204020204" charset="-122"/>
                          <a:ea typeface="微软雅黑" panose="020B0503020204020204" charset="-122"/>
                        </a:rPr>
                        <a:t>极快的开关速度且与温度无关，高工作频率，极快的反向恢复时间，抑制高浪涌电流</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TO-220-2L/   TO-263/      TO-247-2L</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82069">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HMC20N65/D/T2</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650V</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5uA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dirty="0">
                          <a:solidFill>
                            <a:srgbClr val="333333"/>
                          </a:solidFill>
                          <a:latin typeface="微软雅黑" panose="020B0503020204020204" charset="-122"/>
                          <a:ea typeface="微软雅黑" panose="020B0503020204020204" charset="-122"/>
                        </a:rPr>
                        <a:t>30uA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50.1A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23.4A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20A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dirty="0">
                          <a:solidFill>
                            <a:srgbClr val="333333"/>
                          </a:solidFill>
                          <a:latin typeface="微软雅黑" panose="020B0503020204020204" charset="-122"/>
                          <a:ea typeface="微软雅黑" panose="020B0503020204020204" charset="-122"/>
                        </a:rPr>
                        <a:t>100A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47.9nC</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1" i="0" u="none" strike="noStrike">
                          <a:solidFill>
                            <a:srgbClr val="333333"/>
                          </a:solidFill>
                          <a:latin typeface="微软雅黑" panose="020B0503020204020204" charset="-122"/>
                          <a:ea typeface="微软雅黑" panose="020B0503020204020204" charset="-122"/>
                        </a:rPr>
                        <a:t>-55℃--175℃</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1" i="0" u="none" strike="noStrike">
                          <a:solidFill>
                            <a:srgbClr val="333333"/>
                          </a:solidFill>
                          <a:latin typeface="微软雅黑" panose="020B0503020204020204" charset="-122"/>
                          <a:ea typeface="微软雅黑" panose="020B0503020204020204" charset="-122"/>
                        </a:rPr>
                        <a:t>极快的开关速度且与温度无关，高工作频率，极快的反向恢复时间，抑制高浪涌电流</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dirty="0">
                          <a:solidFill>
                            <a:srgbClr val="333333"/>
                          </a:solidFill>
                          <a:latin typeface="微软雅黑" panose="020B0503020204020204" charset="-122"/>
                          <a:ea typeface="微软雅黑" panose="020B0503020204020204" charset="-122"/>
                        </a:rPr>
                        <a:t>TO-220-2L</a:t>
                      </a:r>
                      <a:r>
                        <a:rPr lang="en-US" sz="900" b="1" i="0" u="none" strike="noStrike" dirty="0" smtClean="0">
                          <a:solidFill>
                            <a:srgbClr val="333333"/>
                          </a:solidFill>
                          <a:latin typeface="微软雅黑" panose="020B0503020204020204" charset="-122"/>
                          <a:ea typeface="微软雅黑" panose="020B0503020204020204" charset="-122"/>
                        </a:rPr>
                        <a:t>/  TO-263/   TO-247-2L</a:t>
                      </a:r>
                      <a:endParaRPr lang="en-US" sz="900" b="1" i="0" u="none" strike="noStrike" dirty="0">
                        <a:solidFill>
                          <a:srgbClr val="333333"/>
                        </a:solidFill>
                        <a:latin typeface="微软雅黑" panose="020B0503020204020204" charset="-122"/>
                        <a:ea typeface="微软雅黑" panose="020B0503020204020204" charset="-122"/>
                      </a:endParaRP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1551">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HMC5N120/K</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1200V</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2uA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11uA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20A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9.7A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5A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51A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36nC</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1" i="0" u="none" strike="noStrike">
                          <a:solidFill>
                            <a:srgbClr val="333333"/>
                          </a:solidFill>
                          <a:latin typeface="微软雅黑" panose="020B0503020204020204" charset="-122"/>
                          <a:ea typeface="微软雅黑" panose="020B0503020204020204" charset="-122"/>
                        </a:rPr>
                        <a:t>-55℃--175℃</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1" i="0" u="none" strike="noStrike">
                          <a:solidFill>
                            <a:srgbClr val="333333"/>
                          </a:solidFill>
                          <a:latin typeface="微软雅黑" panose="020B0503020204020204" charset="-122"/>
                          <a:ea typeface="微软雅黑" panose="020B0503020204020204" charset="-122"/>
                        </a:rPr>
                        <a:t>极快的开关速度且与温度无关，高工作频率，极快的反向恢复时间，抑制高浪涌电流</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dirty="0">
                          <a:solidFill>
                            <a:srgbClr val="333333"/>
                          </a:solidFill>
                          <a:latin typeface="微软雅黑" panose="020B0503020204020204" charset="-122"/>
                          <a:ea typeface="微软雅黑" panose="020B0503020204020204" charset="-122"/>
                        </a:rPr>
                        <a:t>TO-220-2L</a:t>
                      </a:r>
                      <a:r>
                        <a:rPr lang="en-US" sz="900" b="1" i="0" u="none" strike="noStrike" dirty="0" smtClean="0">
                          <a:solidFill>
                            <a:srgbClr val="333333"/>
                          </a:solidFill>
                          <a:latin typeface="微软雅黑" panose="020B0503020204020204" charset="-122"/>
                          <a:ea typeface="微软雅黑" panose="020B0503020204020204" charset="-122"/>
                        </a:rPr>
                        <a:t>/   TO-252</a:t>
                      </a:r>
                      <a:endParaRPr lang="en-US" sz="900" b="1" i="0" u="none" strike="noStrike" dirty="0">
                        <a:solidFill>
                          <a:srgbClr val="333333"/>
                        </a:solidFill>
                        <a:latin typeface="微软雅黑" panose="020B0503020204020204" charset="-122"/>
                        <a:ea typeface="微软雅黑" panose="020B0503020204020204" charset="-122"/>
                      </a:endParaRP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1551">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HMC8N120/K</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1200V</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3uA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20uA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28A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13A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8A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68A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53nC</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1" i="0" u="none" strike="noStrike">
                          <a:solidFill>
                            <a:srgbClr val="333333"/>
                          </a:solidFill>
                          <a:latin typeface="微软雅黑" panose="020B0503020204020204" charset="-122"/>
                          <a:ea typeface="微软雅黑" panose="020B0503020204020204" charset="-122"/>
                        </a:rPr>
                        <a:t>-55℃--175℃</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1" i="0" u="none" strike="noStrike">
                          <a:solidFill>
                            <a:srgbClr val="333333"/>
                          </a:solidFill>
                          <a:latin typeface="微软雅黑" panose="020B0503020204020204" charset="-122"/>
                          <a:ea typeface="微软雅黑" panose="020B0503020204020204" charset="-122"/>
                        </a:rPr>
                        <a:t>极快的开关速度且与温度无关，高工作频率，极快的反向恢复时间，抑制高浪涌电流</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dirty="0">
                          <a:solidFill>
                            <a:srgbClr val="333333"/>
                          </a:solidFill>
                          <a:latin typeface="微软雅黑" panose="020B0503020204020204" charset="-122"/>
                          <a:ea typeface="微软雅黑" panose="020B0503020204020204" charset="-122"/>
                        </a:rPr>
                        <a:t>TO-220-2L</a:t>
                      </a:r>
                      <a:r>
                        <a:rPr lang="en-US" sz="900" b="1" i="0" u="none" strike="noStrike" dirty="0" smtClean="0">
                          <a:solidFill>
                            <a:srgbClr val="333333"/>
                          </a:solidFill>
                          <a:latin typeface="微软雅黑" panose="020B0503020204020204" charset="-122"/>
                          <a:ea typeface="微软雅黑" panose="020B0503020204020204" charset="-122"/>
                        </a:rPr>
                        <a:t>/  TO-252</a:t>
                      </a:r>
                      <a:endParaRPr lang="en-US" sz="900" b="1" i="0" u="none" strike="noStrike" dirty="0">
                        <a:solidFill>
                          <a:srgbClr val="333333"/>
                        </a:solidFill>
                        <a:latin typeface="微软雅黑" panose="020B0503020204020204" charset="-122"/>
                        <a:ea typeface="微软雅黑" panose="020B0503020204020204" charset="-122"/>
                      </a:endParaRP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82069">
                <a:tc>
                  <a:txBody>
                    <a:bodyPr/>
                    <a:lstStyle/>
                    <a:p>
                      <a:pPr algn="ctr" rtl="0" fontAlgn="ctr"/>
                      <a:r>
                        <a:rPr lang="en-US" sz="900" b="1" i="0" u="none" strike="noStrike" dirty="0">
                          <a:solidFill>
                            <a:srgbClr val="333333"/>
                          </a:solidFill>
                          <a:latin typeface="微软雅黑" panose="020B0503020204020204" charset="-122"/>
                          <a:ea typeface="微软雅黑" panose="020B0503020204020204" charset="-122"/>
                        </a:rPr>
                        <a:t>HMC20N120/D/T2</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1200V</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8uA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50uA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49.1A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23.5A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20A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125A</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a:solidFill>
                            <a:srgbClr val="333333"/>
                          </a:solidFill>
                          <a:latin typeface="微软雅黑" panose="020B0503020204020204" charset="-122"/>
                          <a:ea typeface="微软雅黑" panose="020B0503020204020204" charset="-122"/>
                        </a:rPr>
                        <a:t>94nC</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1" i="0" u="none" strike="noStrike">
                          <a:solidFill>
                            <a:srgbClr val="333333"/>
                          </a:solidFill>
                          <a:latin typeface="微软雅黑" panose="020B0503020204020204" charset="-122"/>
                          <a:ea typeface="微软雅黑" panose="020B0503020204020204" charset="-122"/>
                        </a:rPr>
                        <a:t>-55℃--175℃</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1" i="0" u="none" strike="noStrike">
                          <a:solidFill>
                            <a:srgbClr val="333333"/>
                          </a:solidFill>
                          <a:latin typeface="微软雅黑" panose="020B0503020204020204" charset="-122"/>
                          <a:ea typeface="微软雅黑" panose="020B0503020204020204" charset="-122"/>
                        </a:rPr>
                        <a:t>极快的开关速度且与温度无关，高工作频率，极快的反向恢复时间，抑制高浪涌电流</a:t>
                      </a: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1" i="0" u="none" strike="noStrike" dirty="0">
                          <a:solidFill>
                            <a:srgbClr val="333333"/>
                          </a:solidFill>
                          <a:latin typeface="微软雅黑" panose="020B0503020204020204" charset="-122"/>
                          <a:ea typeface="微软雅黑" panose="020B0503020204020204" charset="-122"/>
                        </a:rPr>
                        <a:t>TO-220-2L</a:t>
                      </a:r>
                      <a:r>
                        <a:rPr lang="en-US" sz="900" b="1" i="0" u="none" strike="noStrike" dirty="0" smtClean="0">
                          <a:solidFill>
                            <a:srgbClr val="333333"/>
                          </a:solidFill>
                          <a:latin typeface="微软雅黑" panose="020B0503020204020204" charset="-122"/>
                          <a:ea typeface="微软雅黑" panose="020B0503020204020204" charset="-122"/>
                        </a:rPr>
                        <a:t>/  TO-263/   TO-247-2L</a:t>
                      </a:r>
                      <a:endParaRPr lang="en-US" sz="900" b="1" i="0" u="none" strike="noStrike" dirty="0">
                        <a:solidFill>
                          <a:srgbClr val="333333"/>
                        </a:solidFill>
                        <a:latin typeface="微软雅黑" panose="020B0503020204020204" charset="-122"/>
                        <a:ea typeface="微软雅黑" panose="020B0503020204020204" charset="-122"/>
                      </a:endParaRPr>
                    </a:p>
                  </a:txBody>
                  <a:tcPr marL="5143" marR="5143" marT="5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pull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ctrTitle"/>
          </p:nvPr>
        </p:nvSpPr>
        <p:spPr/>
        <p:txBody>
          <a:bodyPr/>
          <a:lstStyle/>
          <a:p>
            <a:r>
              <a:rPr lang="zh-CN" altLang="en-US" dirty="0"/>
              <a:t>1.Sic二极管/GaN FET/IGBT单管</a:t>
            </a:r>
          </a:p>
        </p:txBody>
      </p:sp>
      <p:sp>
        <p:nvSpPr>
          <p:cNvPr id="16" name="副标题 15"/>
          <p:cNvSpPr>
            <a:spLocks noGrp="1"/>
          </p:cNvSpPr>
          <p:nvPr>
            <p:ph type="subTitle" idx="1"/>
          </p:nvPr>
        </p:nvSpPr>
        <p:spPr>
          <a:xfrm>
            <a:off x="228600" y="3486150"/>
            <a:ext cx="8305800" cy="1295400"/>
          </a:xfrm>
        </p:spPr>
        <p:txBody>
          <a:bodyPr>
            <a:normAutofit/>
          </a:bodyPr>
          <a:lstStyle/>
          <a:p>
            <a:pPr algn="l"/>
            <a:r>
              <a:rPr lang="zh-CN" altLang="en-US" sz="1500" b="1" dirty="0">
                <a:solidFill>
                  <a:schemeClr val="bg1">
                    <a:lumMod val="85000"/>
                    <a:lumOff val="15000"/>
                  </a:schemeClr>
                </a:solidFill>
                <a:latin typeface="Arial" panose="020B0604020202020204" pitchFamily="34" charset="0"/>
                <a:ea typeface="微软雅黑" panose="020B0503020204020204" charset="-122"/>
              </a:rPr>
              <a:t>应用领域：</a:t>
            </a:r>
            <a:endParaRPr lang="en-US" altLang="zh-CN" sz="1500" b="1" dirty="0">
              <a:solidFill>
                <a:schemeClr val="bg1">
                  <a:lumMod val="85000"/>
                  <a:lumOff val="15000"/>
                </a:schemeClr>
              </a:solidFill>
              <a:latin typeface="Arial" panose="020B0604020202020204" pitchFamily="34" charset="0"/>
              <a:ea typeface="微软雅黑" panose="020B0503020204020204" charset="-122"/>
            </a:endParaRPr>
          </a:p>
          <a:p>
            <a:pPr algn="l">
              <a:lnSpc>
                <a:spcPct val="110000"/>
              </a:lnSpc>
            </a:pPr>
            <a:r>
              <a:rPr lang="en-US" altLang="zh-CN" sz="1450" dirty="0">
                <a:solidFill>
                  <a:schemeClr val="bg1">
                    <a:lumMod val="85000"/>
                    <a:lumOff val="15000"/>
                  </a:schemeClr>
                </a:solidFill>
                <a:latin typeface="微软雅黑" panose="020B0503020204020204" charset="-122"/>
                <a:ea typeface="微软雅黑" panose="020B0503020204020204" charset="-122"/>
              </a:rPr>
              <a:t>DC-DC</a:t>
            </a:r>
            <a:r>
              <a:rPr lang="zh-CN" altLang="en-US" sz="1450" dirty="0">
                <a:solidFill>
                  <a:schemeClr val="bg1">
                    <a:lumMod val="85000"/>
                    <a:lumOff val="15000"/>
                  </a:schemeClr>
                </a:solidFill>
                <a:latin typeface="微软雅黑" panose="020B0503020204020204" charset="-122"/>
                <a:ea typeface="微软雅黑" panose="020B0503020204020204" charset="-122"/>
              </a:rPr>
              <a:t>电源</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模块 </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LED</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电源 </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车载</a:t>
            </a:r>
            <a:r>
              <a:rPr lang="zh-CN" altLang="en-US" sz="1450" dirty="0">
                <a:solidFill>
                  <a:schemeClr val="bg1">
                    <a:lumMod val="85000"/>
                    <a:lumOff val="15000"/>
                  </a:schemeClr>
                </a:solidFill>
                <a:latin typeface="微软雅黑" panose="020B0503020204020204" charset="-122"/>
                <a:ea typeface="微软雅黑" panose="020B0503020204020204" charset="-122"/>
              </a:rPr>
              <a:t>充电</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机</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(OBC) / UPS</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电源 </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充电桩 </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服务器电源 </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光</a:t>
            </a:r>
            <a:r>
              <a:rPr lang="zh-CN" altLang="en-US" sz="1450" dirty="0">
                <a:solidFill>
                  <a:schemeClr val="bg1">
                    <a:lumMod val="85000"/>
                    <a:lumOff val="15000"/>
                  </a:schemeClr>
                </a:solidFill>
                <a:latin typeface="微软雅黑" panose="020B0503020204020204" charset="-122"/>
                <a:ea typeface="微软雅黑" panose="020B0503020204020204" charset="-122"/>
              </a:rPr>
              <a:t>伏</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逆变器 </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通信</a:t>
            </a:r>
            <a:r>
              <a:rPr lang="zh-CN" altLang="en-US" sz="1450" dirty="0">
                <a:solidFill>
                  <a:schemeClr val="bg1">
                    <a:lumMod val="85000"/>
                    <a:lumOff val="15000"/>
                  </a:schemeClr>
                </a:solidFill>
                <a:latin typeface="微软雅黑" panose="020B0503020204020204" charset="-122"/>
                <a:ea typeface="微软雅黑" panose="020B0503020204020204" charset="-122"/>
              </a:rPr>
              <a:t>电源等产品；</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lnSpc>
                <a:spcPct val="110000"/>
              </a:lnSpc>
            </a:pPr>
            <a:r>
              <a:rPr lang="en-US" altLang="zh-CN" sz="1450" dirty="0">
                <a:solidFill>
                  <a:schemeClr val="bg1">
                    <a:lumMod val="85000"/>
                    <a:lumOff val="15000"/>
                  </a:schemeClr>
                </a:solidFill>
                <a:latin typeface="微软雅黑" panose="020B0503020204020204" charset="-122"/>
                <a:ea typeface="微软雅黑" panose="020B0503020204020204" charset="-122"/>
              </a:rPr>
              <a:t>PDFN5X6</a:t>
            </a:r>
            <a:r>
              <a:rPr lang="zh-CN" altLang="en-US" sz="1450" dirty="0">
                <a:solidFill>
                  <a:schemeClr val="bg1">
                    <a:lumMod val="85000"/>
                    <a:lumOff val="15000"/>
                  </a:schemeClr>
                </a:solidFill>
                <a:latin typeface="微软雅黑" panose="020B0503020204020204" charset="-122"/>
                <a:ea typeface="微软雅黑" panose="020B0503020204020204" charset="-122"/>
              </a:rPr>
              <a:t>封装可以用于氮化镓快充产品。</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p:txBody>
      </p:sp>
      <p:sp>
        <p:nvSpPr>
          <p:cNvPr id="4" name="TextBox 3"/>
          <p:cNvSpPr txBox="1"/>
          <p:nvPr/>
        </p:nvSpPr>
        <p:spPr>
          <a:xfrm>
            <a:off x="1428200" y="628760"/>
            <a:ext cx="6344760" cy="414020"/>
          </a:xfrm>
          <a:prstGeom prst="rect">
            <a:avLst/>
          </a:prstGeom>
          <a:noFill/>
        </p:spPr>
        <p:txBody>
          <a:bodyPr wrap="square" rtlCol="0">
            <a:spAutoFit/>
          </a:bodyPr>
          <a:lstStyle/>
          <a:p>
            <a:r>
              <a:rPr lang="zh-CN" altLang="en-US" sz="2100" dirty="0" smtClean="0"/>
              <a:t>充电</a:t>
            </a:r>
            <a:r>
              <a:rPr lang="zh-CN" altLang="en-US" sz="1350" dirty="0" smtClean="0"/>
              <a:t>：</a:t>
            </a:r>
            <a:endParaRPr lang="zh-CN" altLang="en-US" sz="1350" dirty="0"/>
          </a:p>
        </p:txBody>
      </p:sp>
      <p:sp>
        <p:nvSpPr>
          <p:cNvPr id="2" name="TextBox 3"/>
          <p:cNvSpPr txBox="1"/>
          <p:nvPr>
            <p:custDataLst>
              <p:tags r:id="rId1"/>
            </p:custDataLst>
          </p:nvPr>
        </p:nvSpPr>
        <p:spPr>
          <a:xfrm>
            <a:off x="3257550" y="100330"/>
            <a:ext cx="4122420" cy="414020"/>
          </a:xfrm>
          <a:prstGeom prst="rect">
            <a:avLst/>
          </a:prstGeom>
          <a:noFill/>
        </p:spPr>
        <p:txBody>
          <a:bodyPr wrap="square" rtlCol="0">
            <a:spAutoFit/>
          </a:bodyPr>
          <a:lstStyle/>
          <a:p>
            <a:pPr>
              <a:buNone/>
            </a:pPr>
            <a:r>
              <a:rPr lang="zh-CN" altLang="en-US" sz="2100" b="1" kern="2000" dirty="0" smtClean="0">
                <a:effectLst>
                  <a:outerShdw blurRad="38100" dist="19050" dir="2700000" algn="tl" rotWithShape="0">
                    <a:schemeClr val="dk1">
                      <a:alpha val="40000"/>
                    </a:schemeClr>
                  </a:outerShdw>
                </a:effectLst>
                <a:uFillTx/>
                <a:latin typeface="微软雅黑" panose="020B0503020204020204" charset="-122"/>
                <a:ea typeface="微软雅黑" panose="020B0503020204020204" charset="-122"/>
                <a:cs typeface="方正综艺简体" panose="03000509000000000000" charset="-122"/>
                <a:sym typeface="+mn-ea"/>
              </a:rPr>
              <a:t>Sic二极管</a:t>
            </a:r>
          </a:p>
        </p:txBody>
      </p:sp>
      <p:graphicFrame>
        <p:nvGraphicFramePr>
          <p:cNvPr id="14" name="表格 13"/>
          <p:cNvGraphicFramePr/>
          <p:nvPr>
            <p:custDataLst>
              <p:tags r:id="rId2"/>
            </p:custDataLst>
          </p:nvPr>
        </p:nvGraphicFramePr>
        <p:xfrm>
          <a:off x="304800" y="781950"/>
          <a:ext cx="8534399" cy="2628000"/>
        </p:xfrm>
        <a:graphic>
          <a:graphicData uri="http://schemas.openxmlformats.org/drawingml/2006/table">
            <a:tbl>
              <a:tblPr/>
              <a:tblGrid>
                <a:gridCol w="1174459"/>
                <a:gridCol w="548081"/>
                <a:gridCol w="469783"/>
                <a:gridCol w="391486"/>
                <a:gridCol w="469783"/>
                <a:gridCol w="548081"/>
                <a:gridCol w="939567"/>
                <a:gridCol w="792760"/>
                <a:gridCol w="762000"/>
                <a:gridCol w="2438399"/>
              </a:tblGrid>
              <a:tr h="360000">
                <a:tc gridSpan="8">
                  <a:txBody>
                    <a:bodyPr/>
                    <a:lstStyle/>
                    <a:p>
                      <a:pPr algn="l">
                        <a:lnSpc>
                          <a:spcPct val="120000"/>
                        </a:lnSpc>
                        <a:buClrTx/>
                        <a:buSzTx/>
                        <a:buFontTx/>
                        <a:buNone/>
                      </a:pPr>
                      <a:r>
                        <a:rPr lang="zh-CN" sz="1650" b="1" dirty="0" smtClean="0">
                          <a:solidFill>
                            <a:schemeClr val="bg1">
                              <a:lumMod val="75000"/>
                              <a:lumOff val="25000"/>
                            </a:schemeClr>
                          </a:solidFill>
                          <a:latin typeface="Arial" panose="020B0604020202020204" pitchFamily="34" charset="0"/>
                          <a:ea typeface="微软雅黑" panose="020B0503020204020204" charset="-122"/>
                          <a:sym typeface="+mn-ea"/>
                        </a:rPr>
                        <a:t>Si</a:t>
                      </a:r>
                      <a:r>
                        <a:rPr lang="en-US" altLang="zh-CN" sz="1650" b="1" dirty="0" smtClean="0">
                          <a:solidFill>
                            <a:schemeClr val="bg1">
                              <a:lumMod val="75000"/>
                              <a:lumOff val="25000"/>
                            </a:schemeClr>
                          </a:solidFill>
                          <a:latin typeface="Arial" panose="020B0604020202020204" pitchFamily="34" charset="0"/>
                          <a:ea typeface="微软雅黑" panose="020B0503020204020204" charset="-122"/>
                          <a:sym typeface="+mn-ea"/>
                        </a:rPr>
                        <a:t>C</a:t>
                      </a:r>
                      <a:r>
                        <a:rPr lang="zh-CN" sz="1650" b="1" dirty="0" smtClean="0">
                          <a:solidFill>
                            <a:schemeClr val="bg1">
                              <a:lumMod val="75000"/>
                              <a:lumOff val="25000"/>
                            </a:schemeClr>
                          </a:solidFill>
                          <a:latin typeface="Arial" panose="020B0604020202020204" pitchFamily="34" charset="0"/>
                          <a:ea typeface="微软雅黑" panose="020B0503020204020204" charset="-122"/>
                          <a:sym typeface="+mn-ea"/>
                        </a:rPr>
                        <a:t> </a:t>
                      </a:r>
                      <a:r>
                        <a:rPr lang="zh-CN" sz="1650" b="1" dirty="0">
                          <a:solidFill>
                            <a:schemeClr val="bg1">
                              <a:lumMod val="75000"/>
                              <a:lumOff val="25000"/>
                            </a:schemeClr>
                          </a:solidFill>
                          <a:latin typeface="Arial" panose="020B0604020202020204" pitchFamily="34" charset="0"/>
                          <a:ea typeface="微软雅黑" panose="020B0503020204020204" charset="-122"/>
                          <a:sym typeface="+mn-ea"/>
                        </a:rPr>
                        <a:t>(碳化硅) 二极管</a:t>
                      </a: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a:txBody>
                    <a:bodyPr/>
                    <a:lstStyle/>
                    <a:p>
                      <a:pPr algn="ctr">
                        <a:buClrTx/>
                        <a:buSzTx/>
                        <a:buFontTx/>
                        <a:buNone/>
                      </a:pPr>
                      <a:endParaRPr lang="en-US" sz="990" b="1" dirty="0">
                        <a:solidFill>
                          <a:srgbClr val="FFFFFF"/>
                        </a:solidFill>
                        <a:latin typeface="微软雅黑" panose="020B0503020204020204" charset="-122"/>
                      </a:endParaRPr>
                    </a:p>
                  </a:txBody>
                  <a:tcPr marL="6984" marR="6984" marT="6984" marB="25144" anchor="b">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endParaRPr lang="en-US" sz="990" b="1" dirty="0">
                        <a:solidFill>
                          <a:srgbClr val="FFFFFF"/>
                        </a:solidFill>
                        <a:latin typeface="微软雅黑" panose="020B0503020204020204" charset="-122"/>
                      </a:endParaRPr>
                    </a:p>
                  </a:txBody>
                  <a:tcPr marL="6984" marR="6984" marT="6984" marB="25144" anchor="b">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r>
              <a:tr h="324000">
                <a:tc>
                  <a:txBody>
                    <a:bodyPr/>
                    <a:lstStyle/>
                    <a:p>
                      <a:pPr algn="ctr">
                        <a:buClrTx/>
                        <a:buSzTx/>
                        <a:buFontTx/>
                        <a:buNone/>
                      </a:pPr>
                      <a:r>
                        <a:rPr lang="en-US" sz="990" b="1" dirty="0" err="1">
                          <a:solidFill>
                            <a:srgbClr val="FFFFFF"/>
                          </a:solidFill>
                          <a:latin typeface="微软雅黑" panose="020B0503020204020204" charset="-122"/>
                        </a:rPr>
                        <a:t>型号</a:t>
                      </a:r>
                      <a:endParaRPr lang="en-US" sz="99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en-US" sz="990" b="1">
                          <a:solidFill>
                            <a:srgbClr val="FFFFFF"/>
                          </a:solidFill>
                          <a:latin typeface="微软雅黑" panose="020B0503020204020204" charset="-122"/>
                        </a:rPr>
                        <a:t>Vr</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en-US" sz="990" b="1">
                          <a:solidFill>
                            <a:srgbClr val="FFFFFF"/>
                          </a:solidFill>
                          <a:latin typeface="微软雅黑" panose="020B0503020204020204" charset="-122"/>
                        </a:rPr>
                        <a:t>Vf</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en-US" sz="990" b="1">
                          <a:solidFill>
                            <a:srgbClr val="FFFFFF"/>
                          </a:solidFill>
                          <a:latin typeface="微软雅黑" panose="020B0503020204020204" charset="-122"/>
                        </a:rPr>
                        <a:t>If</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en-US" sz="990" b="1">
                          <a:solidFill>
                            <a:srgbClr val="FFFFFF"/>
                          </a:solidFill>
                          <a:latin typeface="微软雅黑" panose="020B0503020204020204" charset="-122"/>
                        </a:rPr>
                        <a:t>Ifsm</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en-US" sz="990" b="1" dirty="0">
                          <a:solidFill>
                            <a:srgbClr val="FFFFFF"/>
                          </a:solidFill>
                          <a:latin typeface="微软雅黑" panose="020B0503020204020204" charset="-122"/>
                        </a:rPr>
                        <a:t>Qc</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en-US" sz="990" b="1">
                          <a:solidFill>
                            <a:srgbClr val="FFFFFF"/>
                          </a:solidFill>
                          <a:latin typeface="微软雅黑" panose="020B0503020204020204" charset="-122"/>
                        </a:rPr>
                        <a:t>Tj</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en-US" sz="990" b="1">
                          <a:solidFill>
                            <a:srgbClr val="FFFFFF"/>
                          </a:solidFill>
                          <a:latin typeface="微软雅黑" panose="020B0503020204020204" charset="-122"/>
                        </a:rPr>
                        <a:t>Rθjc</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en-US" sz="990" b="1">
                          <a:solidFill>
                            <a:srgbClr val="FFFFFF"/>
                          </a:solidFill>
                          <a:latin typeface="微软雅黑" panose="020B0503020204020204" charset="-122"/>
                        </a:rPr>
                        <a:t>Rθja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ClrTx/>
                        <a:buSzTx/>
                        <a:buFontTx/>
                        <a:buNone/>
                      </a:pPr>
                      <a:r>
                        <a:rPr lang="en-US" sz="990" b="1">
                          <a:solidFill>
                            <a:srgbClr val="FFFFFF"/>
                          </a:solidFill>
                          <a:latin typeface="微软雅黑" panose="020B0503020204020204" charset="-122"/>
                        </a:rPr>
                        <a:t>封装</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324000">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HMC2N65/K</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650V</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1.4V</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2A</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20A</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5.4nC</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-55-175 ℃</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3.8 ℃/W</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80 ℃/W</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TO-220-2L/ TO-252-2L</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000">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HMC4N65/K</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650V</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1.4V</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4A</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40A</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9nC</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-55-175 ℃</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2.9 ℃/W</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80 ℃/W</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TO-220-2L/ TO-252-2L</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000">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HMC6N65/K/Q</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650V</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1.4V</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6A</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60A</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13nC</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-55-175 ℃</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2.9 ℃/W</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80 ℃/W</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TO-220-2L/ TO-252-2L/ PDFN5X6</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000">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HMC8N65/K/Q</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650V</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1.4V</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8A</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80A</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18nC</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-55-175 ℃</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2.9 ℃/W</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80 ℃/W</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TO-220-2L/ TO-252-2L/ PDFN5X6</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000">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HMC10N65/K/Q</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650V</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1.4V</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10A</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86A</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23nC</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-55-175 ℃</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3.0 ℃/W</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80 ℃/W</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TO-220-2L/ TO-252-2L/ PDFN5X6</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000">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HMC2N120/K</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1200V</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1.55V</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2A</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20A</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8nC</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-55-175 ℃</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a:solidFill>
                            <a:srgbClr val="333333"/>
                          </a:solidFill>
                          <a:latin typeface="微软雅黑" panose="020B0503020204020204" charset="-122"/>
                          <a:ea typeface="+mn-ea"/>
                          <a:cs typeface="+mn-cs"/>
                        </a:rPr>
                        <a:t>2.55 ℃/W</a:t>
                      </a:r>
                      <a:endParaRPr lang="en-US" altLang="en-US" sz="1045" b="1" kern="120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80 ℃/W</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45" b="1" kern="1200" dirty="0">
                          <a:solidFill>
                            <a:srgbClr val="333333"/>
                          </a:solidFill>
                          <a:latin typeface="微软雅黑" panose="020B0503020204020204" charset="-122"/>
                          <a:ea typeface="+mn-ea"/>
                          <a:cs typeface="+mn-cs"/>
                        </a:rPr>
                        <a:t>TO-220-2L/ </a:t>
                      </a:r>
                      <a:r>
                        <a:rPr lang="en-US" sz="1045" b="1" kern="1200" dirty="0" smtClean="0">
                          <a:solidFill>
                            <a:srgbClr val="333333"/>
                          </a:solidFill>
                          <a:latin typeface="微软雅黑" panose="020B0503020204020204" charset="-122"/>
                          <a:ea typeface="+mn-ea"/>
                          <a:cs typeface="+mn-cs"/>
                        </a:rPr>
                        <a:t>TO-252-2L</a:t>
                      </a:r>
                      <a:endParaRPr lang="en-US" altLang="en-US" sz="1045" b="1" kern="1200" dirty="0">
                        <a:solidFill>
                          <a:srgbClr val="333333"/>
                        </a:solidFill>
                        <a:latin typeface="微软雅黑" panose="020B0503020204020204" charset="-122"/>
                        <a:ea typeface="+mn-ea"/>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a:t>1-2</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GaN (氮化镓) FET</a:t>
            </a:r>
          </a:p>
        </p:txBody>
      </p:sp>
      <p:graphicFrame>
        <p:nvGraphicFramePr>
          <p:cNvPr id="10" name="表格 9"/>
          <p:cNvGraphicFramePr/>
          <p:nvPr>
            <p:custDataLst>
              <p:tags r:id="rId2"/>
            </p:custDataLst>
          </p:nvPr>
        </p:nvGraphicFramePr>
        <p:xfrm>
          <a:off x="228600" y="998265"/>
          <a:ext cx="8691245" cy="1980000"/>
        </p:xfrm>
        <a:graphic>
          <a:graphicData uri="http://schemas.openxmlformats.org/drawingml/2006/table">
            <a:tbl>
              <a:tblPr/>
              <a:tblGrid>
                <a:gridCol w="1029335"/>
                <a:gridCol w="418465"/>
                <a:gridCol w="838200"/>
                <a:gridCol w="457200"/>
                <a:gridCol w="457200"/>
                <a:gridCol w="381000"/>
                <a:gridCol w="609600"/>
                <a:gridCol w="381000"/>
                <a:gridCol w="381000"/>
                <a:gridCol w="533400"/>
                <a:gridCol w="381000"/>
                <a:gridCol w="304800"/>
                <a:gridCol w="685800"/>
                <a:gridCol w="533400"/>
                <a:gridCol w="493395"/>
                <a:gridCol w="806450"/>
              </a:tblGrid>
              <a:tr h="468000">
                <a:tc gridSpan="8">
                  <a:txBody>
                    <a:bodyPr/>
                    <a:lstStyle/>
                    <a:p>
                      <a:pPr marL="0" algn="l" defTabSz="685800" rtl="0" eaLnBrk="1" latinLnBrk="0" hangingPunct="1">
                        <a:lnSpc>
                          <a:spcPct val="120000"/>
                        </a:lnSpc>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GaN</a:t>
                      </a: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sym typeface="+mn-ea"/>
                        </a:rPr>
                        <a:t> (</a:t>
                      </a: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氮化镓</a:t>
                      </a: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sym typeface="+mn-ea"/>
                        </a:rPr>
                        <a:t>) FET</a:t>
                      </a:r>
                      <a:endParaRPr lang="zh-CN" sz="1650" b="1" kern="1200" dirty="0">
                        <a:solidFill>
                          <a:schemeClr val="bg1">
                            <a:lumMod val="75000"/>
                            <a:lumOff val="25000"/>
                          </a:schemeClr>
                        </a:solidFill>
                        <a:latin typeface="Arial" panose="020B0604020202020204" pitchFamily="34" charset="0"/>
                        <a:ea typeface="微软雅黑" panose="020B0503020204020204" charset="-122"/>
                        <a:cs typeface="+mn-cs"/>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a:txBody>
                    <a:bodyPr/>
                    <a:lstStyle/>
                    <a:p>
                      <a:pPr>
                        <a:buNone/>
                      </a:pPr>
                      <a:endParaRPr lang="en-US" altLang="en-US" sz="330">
                        <a:solidFill>
                          <a:srgbClr val="000000"/>
                        </a:solidFill>
                        <a:latin typeface="宋体" panose="02010600030101010101" pitchFamily="2" charset="-122"/>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buNone/>
                      </a:pPr>
                      <a:endParaRPr lang="en-US" altLang="en-US" sz="330">
                        <a:solidFill>
                          <a:srgbClr val="000000"/>
                        </a:solidFill>
                        <a:latin typeface="宋体" panose="02010600030101010101" pitchFamily="2" charset="-122"/>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buNone/>
                      </a:pPr>
                      <a:endParaRPr lang="en-US" altLang="en-US" sz="330">
                        <a:solidFill>
                          <a:srgbClr val="000000"/>
                        </a:solidFill>
                        <a:latin typeface="宋体" panose="02010600030101010101" pitchFamily="2" charset="-122"/>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buNone/>
                      </a:pPr>
                      <a:endParaRPr lang="en-US" altLang="en-US" sz="330">
                        <a:solidFill>
                          <a:srgbClr val="000000"/>
                        </a:solidFill>
                        <a:latin typeface="宋体" panose="02010600030101010101" pitchFamily="2" charset="-122"/>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buNone/>
                      </a:pPr>
                      <a:endParaRPr lang="en-US" altLang="en-US" sz="330">
                        <a:solidFill>
                          <a:srgbClr val="000000"/>
                        </a:solidFill>
                        <a:latin typeface="宋体" panose="02010600030101010101" pitchFamily="2" charset="-122"/>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buNone/>
                      </a:pPr>
                      <a:endParaRPr lang="en-US" altLang="en-US" sz="330">
                        <a:solidFill>
                          <a:srgbClr val="000000"/>
                        </a:solidFill>
                        <a:latin typeface="宋体" panose="02010600030101010101" pitchFamily="2" charset="-122"/>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buNone/>
                      </a:pPr>
                      <a:endParaRPr lang="en-US" altLang="en-US" sz="330">
                        <a:solidFill>
                          <a:srgbClr val="000000"/>
                        </a:solidFill>
                        <a:latin typeface="宋体" panose="02010600030101010101" pitchFamily="2" charset="-122"/>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buNone/>
                      </a:pPr>
                      <a:endParaRPr lang="en-US" altLang="en-US" sz="330">
                        <a:solidFill>
                          <a:srgbClr val="000000"/>
                        </a:solidFill>
                        <a:latin typeface="宋体" panose="02010600030101010101" pitchFamily="2" charset="-122"/>
                      </a:endParaRP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r>
              <a:tr h="504000">
                <a:tc>
                  <a:txBody>
                    <a:bodyPr/>
                    <a:lstStyle/>
                    <a:p>
                      <a:pPr algn="ctr">
                        <a:buNone/>
                      </a:pPr>
                      <a:r>
                        <a:rPr lang="zh-CN" sz="1045" b="1">
                          <a:solidFill>
                            <a:srgbClr val="FFFFFF"/>
                          </a:solidFill>
                          <a:latin typeface="Arial" panose="020B0604020202020204" pitchFamily="34" charset="0"/>
                          <a:ea typeface="微软雅黑" panose="020B0503020204020204" charset="-122"/>
                        </a:rPr>
                        <a:t>型号</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沟道</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dirty="0">
                          <a:solidFill>
                            <a:srgbClr val="FFFFFF"/>
                          </a:solidFill>
                          <a:latin typeface="Arial" panose="020B0604020202020204" pitchFamily="34" charset="0"/>
                          <a:ea typeface="微软雅黑" panose="020B0503020204020204" charset="-122"/>
                        </a:rPr>
                        <a:t>结构</a:t>
                      </a:r>
                      <a:endParaRPr lang="zh-CN" altLang="en-US" sz="1045"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VDS (Max)</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VTH</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ID  </a:t>
                      </a:r>
                      <a:r>
                        <a:rPr lang="en-US" sz="950" b="1" dirty="0">
                          <a:solidFill>
                            <a:srgbClr val="FFFFFF"/>
                          </a:solidFill>
                          <a:latin typeface="微软雅黑" panose="020B0503020204020204" charset="-122"/>
                        </a:rPr>
                        <a:t>(Max)</a:t>
                      </a:r>
                      <a:endParaRPr lang="en-US" altLang="en-US" sz="95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RDS(on) (Max)</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err="1">
                          <a:solidFill>
                            <a:srgbClr val="FFFFFF"/>
                          </a:solidFill>
                          <a:latin typeface="微软雅黑" panose="020B0503020204020204" charset="-122"/>
                        </a:rPr>
                        <a:t>Qg</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err="1">
                          <a:solidFill>
                            <a:srgbClr val="FFFFFF"/>
                          </a:solidFill>
                          <a:latin typeface="微软雅黑" panose="020B0503020204020204" charset="-122"/>
                        </a:rPr>
                        <a:t>Qrr</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err="1">
                          <a:solidFill>
                            <a:srgbClr val="FFFFFF"/>
                          </a:solidFill>
                          <a:latin typeface="微软雅黑" panose="020B0503020204020204" charset="-122"/>
                        </a:rPr>
                        <a:t>Ciss</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err="1">
                          <a:solidFill>
                            <a:srgbClr val="FFFFFF"/>
                          </a:solidFill>
                          <a:latin typeface="微软雅黑" panose="020B0503020204020204" charset="-122"/>
                        </a:rPr>
                        <a:t>Coss</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err="1">
                          <a:solidFill>
                            <a:srgbClr val="FFFFFF"/>
                          </a:solidFill>
                          <a:latin typeface="微软雅黑" panose="020B0503020204020204" charset="-122"/>
                        </a:rPr>
                        <a:t>Crss</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err="1">
                          <a:solidFill>
                            <a:srgbClr val="FFFFFF"/>
                          </a:solidFill>
                          <a:latin typeface="微软雅黑" panose="020B0503020204020204" charset="-122"/>
                        </a:rPr>
                        <a:t>Tj</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err="1">
                          <a:solidFill>
                            <a:srgbClr val="FFFFFF"/>
                          </a:solidFill>
                          <a:latin typeface="微软雅黑" panose="020B0503020204020204" charset="-122"/>
                        </a:rPr>
                        <a:t>Rθjc</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err="1">
                          <a:solidFill>
                            <a:srgbClr val="FFFFFF"/>
                          </a:solidFill>
                          <a:latin typeface="微软雅黑" panose="020B0503020204020204" charset="-122"/>
                        </a:rPr>
                        <a:t>Rθja</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封装</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504000">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HMN9N65D/Q</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N沟道</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级联结构</a:t>
                      </a:r>
                      <a:r>
                        <a:rPr lang="en-US" altLang="zh-CN" sz="1000" b="1" kern="1200" dirty="0">
                          <a:solidFill>
                            <a:srgbClr val="333333"/>
                          </a:solidFill>
                          <a:latin typeface="微软雅黑" panose="020B0503020204020204" charset="-122"/>
                          <a:ea typeface="微软雅黑" panose="020B0503020204020204" charset="-122"/>
                          <a:cs typeface="+mn-cs"/>
                        </a:rPr>
                        <a:t> </a:t>
                      </a:r>
                      <a:r>
                        <a:rPr lang="en-US" altLang="zh-CN" sz="1000" b="1" kern="1200" dirty="0" smtClean="0">
                          <a:solidFill>
                            <a:srgbClr val="333333"/>
                          </a:solidFill>
                          <a:latin typeface="微软雅黑" panose="020B0503020204020204" charset="-122"/>
                          <a:ea typeface="微软雅黑" panose="020B0503020204020204" charset="-122"/>
                          <a:cs typeface="+mn-cs"/>
                        </a:rPr>
                        <a:t>   (</a:t>
                      </a:r>
                      <a:r>
                        <a:rPr lang="zh-CN" sz="1000" b="1" kern="1200" dirty="0">
                          <a:solidFill>
                            <a:srgbClr val="333333"/>
                          </a:solidFill>
                          <a:latin typeface="微软雅黑" panose="020B0503020204020204" charset="-122"/>
                          <a:ea typeface="微软雅黑" panose="020B0503020204020204" charset="-122"/>
                          <a:cs typeface="+mn-cs"/>
                        </a:rPr>
                        <a:t>D-mode</a:t>
                      </a:r>
                      <a:r>
                        <a:rPr lang="en-US" altLang="zh-CN" sz="1000" b="1" kern="1200" dirty="0" smtClean="0">
                          <a:solidFill>
                            <a:srgbClr val="333333"/>
                          </a:solidFill>
                          <a:latin typeface="微软雅黑" panose="020B0503020204020204" charset="-122"/>
                          <a:ea typeface="微软雅黑" panose="020B0503020204020204" charset="-122"/>
                          <a:cs typeface="+mn-cs"/>
                        </a:rPr>
                        <a:t>)         </a:t>
                      </a:r>
                      <a:r>
                        <a:rPr lang="zh-CN" sz="1000" b="1" kern="1200" dirty="0" smtClean="0">
                          <a:solidFill>
                            <a:srgbClr val="333333"/>
                          </a:solidFill>
                          <a:latin typeface="微软雅黑" panose="020B0503020204020204" charset="-122"/>
                          <a:ea typeface="微软雅黑" panose="020B0503020204020204" charset="-122"/>
                          <a:cs typeface="+mn-cs"/>
                        </a:rPr>
                        <a:t>内置</a:t>
                      </a:r>
                      <a:r>
                        <a:rPr lang="zh-CN" sz="1000" b="1" kern="1200" dirty="0">
                          <a:solidFill>
                            <a:srgbClr val="333333"/>
                          </a:solidFill>
                          <a:latin typeface="微软雅黑" panose="020B0503020204020204" charset="-122"/>
                          <a:ea typeface="微软雅黑" panose="020B0503020204020204" charset="-122"/>
                          <a:cs typeface="+mn-cs"/>
                        </a:rPr>
                        <a:t>Si MOS</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650V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1.65V</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9A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220 </a:t>
                      </a:r>
                      <a:r>
                        <a:rPr lang="en-US" sz="1000" b="1" kern="1200" dirty="0" err="1">
                          <a:solidFill>
                            <a:srgbClr val="333333"/>
                          </a:solidFill>
                          <a:latin typeface="微软雅黑" panose="020B0503020204020204" charset="-122"/>
                          <a:ea typeface="微软雅黑" panose="020B0503020204020204" charset="-122"/>
                          <a:cs typeface="+mn-cs"/>
                        </a:rPr>
                        <a:t>mohm</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18nC</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50nC</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1150pF</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25pF</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1pF</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a:t>
                      </a:r>
                      <a:r>
                        <a:rPr lang="en-US" sz="1000" b="1" kern="1200" dirty="0" smtClean="0">
                          <a:solidFill>
                            <a:srgbClr val="333333"/>
                          </a:solidFill>
                          <a:latin typeface="微软雅黑" panose="020B0503020204020204" charset="-122"/>
                          <a:ea typeface="微软雅黑" panose="020B0503020204020204" charset="-122"/>
                          <a:cs typeface="+mn-cs"/>
                        </a:rPr>
                        <a:t>55-150℃</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4.5℃/W</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50℃/W</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DFN8X8-2L DFN5X6-2L</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000">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HMN11N65D</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N沟道</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级联结构</a:t>
                      </a:r>
                      <a:r>
                        <a:rPr lang="en-US" altLang="zh-CN" sz="1000" b="1" kern="1200" dirty="0">
                          <a:solidFill>
                            <a:srgbClr val="333333"/>
                          </a:solidFill>
                          <a:latin typeface="微软雅黑" panose="020B0503020204020204" charset="-122"/>
                          <a:ea typeface="微软雅黑" panose="020B0503020204020204" charset="-122"/>
                          <a:cs typeface="+mn-cs"/>
                        </a:rPr>
                        <a:t> </a:t>
                      </a:r>
                      <a:r>
                        <a:rPr lang="en-US" altLang="zh-CN" sz="1000" b="1" kern="1200" dirty="0" smtClean="0">
                          <a:solidFill>
                            <a:srgbClr val="333333"/>
                          </a:solidFill>
                          <a:latin typeface="微软雅黑" panose="020B0503020204020204" charset="-122"/>
                          <a:ea typeface="微软雅黑" panose="020B0503020204020204" charset="-122"/>
                          <a:cs typeface="+mn-cs"/>
                        </a:rPr>
                        <a:t>  (</a:t>
                      </a:r>
                      <a:r>
                        <a:rPr lang="zh-CN" sz="1000" b="1" kern="1200" dirty="0">
                          <a:solidFill>
                            <a:srgbClr val="333333"/>
                          </a:solidFill>
                          <a:latin typeface="微软雅黑" panose="020B0503020204020204" charset="-122"/>
                          <a:ea typeface="微软雅黑" panose="020B0503020204020204" charset="-122"/>
                          <a:cs typeface="+mn-cs"/>
                        </a:rPr>
                        <a:t>D-mode</a:t>
                      </a:r>
                      <a:r>
                        <a:rPr lang="zh-CN" sz="1000" b="1" kern="1200" dirty="0" smtClean="0">
                          <a:solidFill>
                            <a:srgbClr val="333333"/>
                          </a:solidFill>
                          <a:latin typeface="微软雅黑" panose="020B0503020204020204" charset="-122"/>
                          <a:ea typeface="微软雅黑" panose="020B0503020204020204" charset="-122"/>
                          <a:cs typeface="+mn-cs"/>
                        </a:rPr>
                        <a:t>)</a:t>
                      </a:r>
                      <a:r>
                        <a:rPr lang="en-US" altLang="zh-CN" sz="1000" b="1" kern="1200" dirty="0" smtClean="0">
                          <a:solidFill>
                            <a:srgbClr val="333333"/>
                          </a:solidFill>
                          <a:latin typeface="微软雅黑" panose="020B0503020204020204" charset="-122"/>
                          <a:ea typeface="微软雅黑" panose="020B0503020204020204" charset="-122"/>
                          <a:cs typeface="+mn-cs"/>
                        </a:rPr>
                        <a:t>      </a:t>
                      </a:r>
                      <a:r>
                        <a:rPr lang="zh-CN" sz="1000" b="1" kern="1200" dirty="0" smtClean="0">
                          <a:solidFill>
                            <a:srgbClr val="333333"/>
                          </a:solidFill>
                          <a:latin typeface="微软雅黑" panose="020B0503020204020204" charset="-122"/>
                          <a:ea typeface="微软雅黑" panose="020B0503020204020204" charset="-122"/>
                          <a:cs typeface="+mn-cs"/>
                        </a:rPr>
                        <a:t>内置</a:t>
                      </a:r>
                      <a:r>
                        <a:rPr lang="zh-CN" sz="1000" b="1" kern="1200" dirty="0">
                          <a:solidFill>
                            <a:srgbClr val="333333"/>
                          </a:solidFill>
                          <a:latin typeface="微软雅黑" panose="020B0503020204020204" charset="-122"/>
                          <a:ea typeface="微软雅黑" panose="020B0503020204020204" charset="-122"/>
                          <a:cs typeface="+mn-cs"/>
                        </a:rPr>
                        <a:t>Si MOS</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650V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1.65V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smtClean="0">
                          <a:solidFill>
                            <a:srgbClr val="333333"/>
                          </a:solidFill>
                          <a:latin typeface="微软雅黑" panose="020B0503020204020204" charset="-122"/>
                          <a:ea typeface="微软雅黑" panose="020B0503020204020204" charset="-122"/>
                          <a:cs typeface="+mn-cs"/>
                        </a:rPr>
                        <a:t>11A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125 </a:t>
                      </a:r>
                      <a:r>
                        <a:rPr lang="en-US" sz="1000" b="1" kern="1200" dirty="0" err="1">
                          <a:solidFill>
                            <a:srgbClr val="333333"/>
                          </a:solidFill>
                          <a:latin typeface="微软雅黑" panose="020B0503020204020204" charset="-122"/>
                          <a:ea typeface="微软雅黑" panose="020B0503020204020204" charset="-122"/>
                          <a:cs typeface="+mn-cs"/>
                        </a:rPr>
                        <a:t>mohm</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20nC</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56nC</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1050pF</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56pF</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2pF</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a:t>
                      </a:r>
                      <a:r>
                        <a:rPr lang="en-US" sz="1000" b="1" kern="1200" dirty="0" smtClean="0">
                          <a:solidFill>
                            <a:srgbClr val="333333"/>
                          </a:solidFill>
                          <a:latin typeface="微软雅黑" panose="020B0503020204020204" charset="-122"/>
                          <a:ea typeface="微软雅黑" panose="020B0503020204020204" charset="-122"/>
                          <a:cs typeface="+mn-cs"/>
                        </a:rPr>
                        <a:t>55-150℃</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1.8℃/W</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50℃/W</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DFN8X8-2L</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2" name="副标题 11"/>
          <p:cNvSpPr>
            <a:spLocks noGrp="1"/>
          </p:cNvSpPr>
          <p:nvPr>
            <p:ph type="subTitle" idx="1"/>
            <p:custDataLst>
              <p:tags r:id="rId3"/>
            </p:custDataLst>
          </p:nvPr>
        </p:nvSpPr>
        <p:spPr>
          <a:xfrm>
            <a:off x="245110" y="3246755"/>
            <a:ext cx="8650605" cy="1306195"/>
          </a:xfrm>
        </p:spPr>
        <p:txBody>
          <a:bodyPr/>
          <a:lstStyle/>
          <a:p>
            <a:pPr algn="l"/>
            <a:r>
              <a:rPr lang="zh-CN" altLang="en-US" sz="1500" b="1" dirty="0">
                <a:solidFill>
                  <a:schemeClr val="bg1">
                    <a:lumMod val="85000"/>
                    <a:lumOff val="15000"/>
                  </a:schemeClr>
                </a:solidFill>
                <a:latin typeface="Arial" panose="020B0604020202020204" pitchFamily="34" charset="0"/>
                <a:ea typeface="微软雅黑" panose="020B0503020204020204" charset="-122"/>
              </a:rPr>
              <a:t>优点：</a:t>
            </a:r>
            <a:r>
              <a:rPr lang="zh-CN" altLang="en-US" sz="1450" dirty="0">
                <a:solidFill>
                  <a:schemeClr val="bg1">
                    <a:lumMod val="85000"/>
                    <a:lumOff val="15000"/>
                  </a:schemeClr>
                </a:solidFill>
                <a:latin typeface="微软雅黑" panose="020B0503020204020204" charset="-122"/>
                <a:ea typeface="微软雅黑" panose="020B0503020204020204" charset="-122"/>
              </a:rPr>
              <a:t>级联结构（</a:t>
            </a:r>
            <a:r>
              <a:rPr lang="en-US" altLang="zh-CN" sz="1450" dirty="0">
                <a:solidFill>
                  <a:schemeClr val="bg1">
                    <a:lumMod val="85000"/>
                    <a:lumOff val="15000"/>
                  </a:schemeClr>
                </a:solidFill>
                <a:latin typeface="微软雅黑" panose="020B0503020204020204" charset="-122"/>
                <a:ea typeface="微软雅黑" panose="020B0503020204020204" charset="-122"/>
              </a:rPr>
              <a:t>D-mode</a:t>
            </a:r>
            <a:r>
              <a:rPr lang="zh-CN" altLang="en-US" sz="1450" dirty="0">
                <a:solidFill>
                  <a:schemeClr val="bg1">
                    <a:lumMod val="85000"/>
                    <a:lumOff val="15000"/>
                  </a:schemeClr>
                </a:solidFill>
                <a:latin typeface="微软雅黑" panose="020B0503020204020204" charset="-122"/>
                <a:ea typeface="微软雅黑" panose="020B0503020204020204" charset="-122"/>
              </a:rPr>
              <a:t>），合封</a:t>
            </a:r>
            <a:r>
              <a:rPr lang="en-US" altLang="zh-CN" sz="1450" dirty="0">
                <a:solidFill>
                  <a:schemeClr val="bg1">
                    <a:lumMod val="85000"/>
                    <a:lumOff val="15000"/>
                  </a:schemeClr>
                </a:solidFill>
                <a:latin typeface="微软雅黑" panose="020B0503020204020204" charset="-122"/>
                <a:ea typeface="微软雅黑" panose="020B0503020204020204" charset="-122"/>
              </a:rPr>
              <a:t>Si MOS</a:t>
            </a:r>
            <a:r>
              <a:rPr lang="zh-CN" altLang="en-US" sz="1450" dirty="0">
                <a:solidFill>
                  <a:schemeClr val="bg1">
                    <a:lumMod val="85000"/>
                    <a:lumOff val="15000"/>
                  </a:schemeClr>
                </a:solidFill>
                <a:latin typeface="微软雅黑" panose="020B0503020204020204" charset="-122"/>
                <a:ea typeface="微软雅黑" panose="020B0503020204020204" charset="-122"/>
              </a:rPr>
              <a:t>进去，把耗尽型</a:t>
            </a:r>
            <a:r>
              <a:rPr lang="en-US" altLang="zh-CN" sz="1450" dirty="0">
                <a:solidFill>
                  <a:schemeClr val="bg1">
                    <a:lumMod val="85000"/>
                    <a:lumOff val="15000"/>
                  </a:schemeClr>
                </a:solidFill>
                <a:latin typeface="微软雅黑" panose="020B0503020204020204" charset="-122"/>
                <a:ea typeface="微软雅黑" panose="020B0503020204020204" charset="-122"/>
              </a:rPr>
              <a:t>MOS</a:t>
            </a:r>
            <a:r>
              <a:rPr lang="zh-CN" altLang="en-US" sz="1450" dirty="0">
                <a:solidFill>
                  <a:schemeClr val="bg1">
                    <a:lumMod val="85000"/>
                    <a:lumOff val="15000"/>
                  </a:schemeClr>
                </a:solidFill>
                <a:latin typeface="微软雅黑" panose="020B0503020204020204" charset="-122"/>
                <a:ea typeface="微软雅黑" panose="020B0503020204020204" charset="-122"/>
              </a:rPr>
              <a:t>做成增强型</a:t>
            </a:r>
            <a:r>
              <a:rPr lang="en-US" altLang="zh-CN" sz="1450" dirty="0">
                <a:solidFill>
                  <a:schemeClr val="bg1">
                    <a:lumMod val="85000"/>
                    <a:lumOff val="15000"/>
                  </a:schemeClr>
                </a:solidFill>
                <a:latin typeface="微软雅黑" panose="020B0503020204020204" charset="-122"/>
                <a:ea typeface="微软雅黑" panose="020B0503020204020204" charset="-122"/>
              </a:rPr>
              <a:t>MOS</a:t>
            </a:r>
            <a:r>
              <a:rPr lang="zh-CN" altLang="en-US" sz="1450" dirty="0">
                <a:solidFill>
                  <a:schemeClr val="bg1">
                    <a:lumMod val="85000"/>
                    <a:lumOff val="15000"/>
                  </a:schemeClr>
                </a:solidFill>
                <a:latin typeface="微软雅黑" panose="020B0503020204020204" charset="-122"/>
                <a:ea typeface="微软雅黑" panose="020B0503020204020204" charset="-122"/>
              </a:rPr>
              <a:t>，外围应用电路简单，可以直接替换进口同类产品，高速开关，超低栅极电荷，更宽的栅极安全边际，增强抗噪性。</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r>
              <a:rPr lang="zh-CN" altLang="en-US" sz="1500" b="1" dirty="0">
                <a:solidFill>
                  <a:schemeClr val="bg1">
                    <a:lumMod val="85000"/>
                    <a:lumOff val="15000"/>
                  </a:schemeClr>
                </a:solidFill>
                <a:latin typeface="Arial" panose="020B0604020202020204" pitchFamily="34" charset="0"/>
                <a:ea typeface="微软雅黑" panose="020B0503020204020204" charset="-122"/>
              </a:rPr>
              <a:t>应用领域：</a:t>
            </a:r>
            <a:r>
              <a:rPr lang="zh-CN" altLang="en-US" sz="1450" dirty="0">
                <a:solidFill>
                  <a:schemeClr val="bg1">
                    <a:lumMod val="85000"/>
                    <a:lumOff val="15000"/>
                  </a:schemeClr>
                </a:solidFill>
                <a:latin typeface="微软雅黑" panose="020B0503020204020204" charset="-122"/>
                <a:ea typeface="微软雅黑" panose="020B0503020204020204" charset="-122"/>
              </a:rPr>
              <a:t>氮化镓快充</a:t>
            </a:r>
            <a:r>
              <a:rPr lang="en-US" altLang="zh-CN" sz="1450" dirty="0">
                <a:solidFill>
                  <a:schemeClr val="bg1">
                    <a:lumMod val="85000"/>
                    <a:lumOff val="15000"/>
                  </a:schemeClr>
                </a:solidFill>
                <a:latin typeface="微软雅黑" panose="020B0503020204020204" charset="-122"/>
                <a:ea typeface="微软雅黑" panose="020B0503020204020204" charset="-122"/>
              </a:rPr>
              <a:t>/QR</a:t>
            </a:r>
            <a:r>
              <a:rPr lang="zh-CN" altLang="en-US" sz="1450" dirty="0">
                <a:solidFill>
                  <a:schemeClr val="bg1">
                    <a:lumMod val="85000"/>
                    <a:lumOff val="15000"/>
                  </a:schemeClr>
                </a:solidFill>
                <a:latin typeface="微软雅黑" panose="020B0503020204020204" charset="-122"/>
                <a:ea typeface="微软雅黑" panose="020B0503020204020204" charset="-122"/>
              </a:rPr>
              <a:t>快充</a:t>
            </a:r>
            <a:r>
              <a:rPr lang="en-US" altLang="zh-CN" sz="1450" dirty="0">
                <a:solidFill>
                  <a:schemeClr val="bg1">
                    <a:lumMod val="85000"/>
                    <a:lumOff val="15000"/>
                  </a:schemeClr>
                </a:solidFill>
                <a:latin typeface="微软雅黑" panose="020B0503020204020204" charset="-122"/>
                <a:ea typeface="微软雅黑" panose="020B0503020204020204" charset="-122"/>
              </a:rPr>
              <a:t>/LLC(</a:t>
            </a:r>
            <a:r>
              <a:rPr lang="zh-CN" altLang="en-US" sz="1450" dirty="0">
                <a:solidFill>
                  <a:schemeClr val="bg1">
                    <a:lumMod val="85000"/>
                    <a:lumOff val="15000"/>
                  </a:schemeClr>
                </a:solidFill>
                <a:latin typeface="微软雅黑" panose="020B0503020204020204" charset="-122"/>
                <a:ea typeface="微软雅黑" panose="020B0503020204020204" charset="-122"/>
              </a:rPr>
              <a:t>谐振</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电源</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充电器适配器</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太阳能逆变器</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开关电源等产品</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1-3</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IGBT单管</a:t>
            </a:r>
          </a:p>
        </p:txBody>
      </p:sp>
      <p:graphicFrame>
        <p:nvGraphicFramePr>
          <p:cNvPr id="5" name="表格 4"/>
          <p:cNvGraphicFramePr/>
          <p:nvPr>
            <p:custDataLst>
              <p:tags r:id="rId2"/>
            </p:custDataLst>
          </p:nvPr>
        </p:nvGraphicFramePr>
        <p:xfrm>
          <a:off x="228600" y="742950"/>
          <a:ext cx="8686800" cy="3555010"/>
        </p:xfrm>
        <a:graphic>
          <a:graphicData uri="http://schemas.openxmlformats.org/drawingml/2006/table">
            <a:tbl>
              <a:tblPr/>
              <a:tblGrid>
                <a:gridCol w="1066800"/>
                <a:gridCol w="1143000"/>
                <a:gridCol w="533400"/>
                <a:gridCol w="457200"/>
                <a:gridCol w="533400"/>
                <a:gridCol w="609600"/>
                <a:gridCol w="609600"/>
                <a:gridCol w="533400"/>
                <a:gridCol w="533400"/>
                <a:gridCol w="1219200"/>
                <a:gridCol w="1447800"/>
              </a:tblGrid>
              <a:tr h="355685">
                <a:tc gridSpan="8">
                  <a:txBody>
                    <a:bodyPr/>
                    <a:lstStyle/>
                    <a:p>
                      <a:pPr marL="0" algn="l" defTabSz="685800" rtl="0" eaLnBrk="1" latinLnBrk="0" hangingPunct="1">
                        <a:lnSpc>
                          <a:spcPct val="120000"/>
                        </a:lnSpc>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IGBT单管</a:t>
                      </a: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a:txBody>
                    <a:bodyPr/>
                    <a:lstStyle/>
                    <a:p>
                      <a:pPr algn="ctr">
                        <a:buNone/>
                      </a:pPr>
                      <a:endParaRPr lang="en-US" altLang="en-US" sz="770" b="1">
                        <a:solidFill>
                          <a:srgbClr val="161616"/>
                        </a:solidFill>
                        <a:latin typeface="微软雅黑" panose="020B0503020204020204" charset="-122"/>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770" b="1">
                        <a:solidFill>
                          <a:srgbClr val="161616"/>
                        </a:solidFill>
                        <a:latin typeface="微软雅黑" panose="020B0503020204020204" charset="-122"/>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770" b="1">
                        <a:solidFill>
                          <a:srgbClr val="161616"/>
                        </a:solidFill>
                        <a:latin typeface="微软雅黑" panose="020B0503020204020204" charset="-122"/>
                      </a:endParaRP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r>
              <a:tr h="376416">
                <a:tc>
                  <a:txBody>
                    <a:bodyPr/>
                    <a:lstStyle/>
                    <a:p>
                      <a:pPr algn="ctr">
                        <a:buNone/>
                      </a:pPr>
                      <a:r>
                        <a:rPr lang="zh-CN" sz="1000" b="1" dirty="0">
                          <a:solidFill>
                            <a:srgbClr val="FFFFFF"/>
                          </a:solidFill>
                          <a:ea typeface="微软雅黑" panose="020B0503020204020204" charset="-122"/>
                        </a:rPr>
                        <a:t>型号</a:t>
                      </a:r>
                      <a:endParaRPr lang="zh-CN" altLang="en-US" sz="1000" b="1" dirty="0">
                        <a:solidFill>
                          <a:srgbClr val="FFFFFF"/>
                        </a:solidFill>
                        <a:latin typeface="微软雅黑" panose="020B0503020204020204" charset="-122"/>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a:solidFill>
                            <a:srgbClr val="FFFFFF"/>
                          </a:solidFill>
                          <a:ea typeface="微软雅黑" panose="020B0503020204020204" charset="-122"/>
                        </a:rPr>
                        <a:t>沟道</a:t>
                      </a:r>
                      <a:endParaRPr lang="zh-CN" altLang="en-US" sz="1000" b="1">
                        <a:solidFill>
                          <a:srgbClr val="FFFFFF"/>
                        </a:solidFill>
                        <a:latin typeface="微软雅黑" panose="020B0503020204020204" charset="-122"/>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a:solidFill>
                            <a:srgbClr val="FFFFFF"/>
                          </a:solidFill>
                          <a:latin typeface="微软雅黑" panose="020B0503020204020204" charset="-122"/>
                        </a:rPr>
                        <a:t>Vces (Max)</a:t>
                      </a:r>
                      <a:endParaRPr lang="en-US" altLang="en-US" sz="100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a:solidFill>
                            <a:srgbClr val="FFFFFF"/>
                          </a:solidFill>
                          <a:latin typeface="微软雅黑" panose="020B0503020204020204" charset="-122"/>
                        </a:rPr>
                        <a:t>Vges</a:t>
                      </a:r>
                      <a:endParaRPr lang="en-US" altLang="en-US" sz="100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err="1">
                          <a:solidFill>
                            <a:srgbClr val="FFFFFF"/>
                          </a:solidFill>
                          <a:latin typeface="微软雅黑" panose="020B0503020204020204" charset="-122"/>
                        </a:rPr>
                        <a:t>Vge</a:t>
                      </a:r>
                      <a:r>
                        <a:rPr lang="en-US" sz="1000" b="1" dirty="0">
                          <a:solidFill>
                            <a:srgbClr val="FFFFFF"/>
                          </a:solidFill>
                          <a:latin typeface="微软雅黑" panose="020B0503020204020204" charset="-122"/>
                        </a:rPr>
                        <a:t> (</a:t>
                      </a:r>
                      <a:r>
                        <a:rPr lang="en-US" sz="1000" b="1" dirty="0" err="1">
                          <a:solidFill>
                            <a:srgbClr val="FFFFFF"/>
                          </a:solidFill>
                          <a:latin typeface="微软雅黑" panose="020B0503020204020204" charset="-122"/>
                        </a:rPr>
                        <a:t>th</a:t>
                      </a:r>
                      <a:r>
                        <a:rPr lang="en-US" sz="1000" b="1" dirty="0">
                          <a:solidFill>
                            <a:srgbClr val="FFFFFF"/>
                          </a:solidFill>
                          <a:latin typeface="微软雅黑" panose="020B0503020204020204" charset="-122"/>
                        </a:rPr>
                        <a:t>)</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err="1" smtClean="0">
                          <a:solidFill>
                            <a:srgbClr val="FFFFFF"/>
                          </a:solidFill>
                          <a:latin typeface="微软雅黑" panose="020B0503020204020204" charset="-122"/>
                        </a:rPr>
                        <a:t>Ic</a:t>
                      </a:r>
                      <a:r>
                        <a:rPr lang="en-US" sz="1000" b="1" dirty="0" smtClean="0">
                          <a:solidFill>
                            <a:srgbClr val="FFFFFF"/>
                          </a:solidFill>
                          <a:latin typeface="微软雅黑" panose="020B0503020204020204" charset="-122"/>
                        </a:rPr>
                        <a:t>(</a:t>
                      </a:r>
                      <a:r>
                        <a:rPr lang="en-US" sz="1000" b="1" dirty="0" err="1" smtClean="0">
                          <a:solidFill>
                            <a:srgbClr val="FFFFFF"/>
                          </a:solidFill>
                          <a:latin typeface="微软雅黑" panose="020B0503020204020204" charset="-122"/>
                        </a:rPr>
                        <a:t>Typ</a:t>
                      </a:r>
                      <a:r>
                        <a:rPr lang="en-US" sz="1000" b="1" dirty="0" smtClean="0">
                          <a:solidFill>
                            <a:srgbClr val="FFFFFF"/>
                          </a:solidFill>
                          <a:latin typeface="微软雅黑" panose="020B0503020204020204" charset="-122"/>
                        </a:rPr>
                        <a:t>/ 100</a:t>
                      </a:r>
                      <a:r>
                        <a:rPr lang="en-US" sz="1000" b="1" dirty="0">
                          <a:solidFill>
                            <a:srgbClr val="FFFFFF"/>
                          </a:solidFill>
                          <a:latin typeface="微软雅黑" panose="020B0503020204020204" charset="-122"/>
                        </a:rPr>
                        <a:t>℃)</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err="1" smtClean="0">
                          <a:solidFill>
                            <a:srgbClr val="FFFFFF"/>
                          </a:solidFill>
                          <a:latin typeface="微软雅黑" panose="020B0503020204020204" charset="-122"/>
                        </a:rPr>
                        <a:t>Ic</a:t>
                      </a:r>
                      <a:r>
                        <a:rPr lang="en-US" sz="1000" b="1" dirty="0" smtClean="0">
                          <a:solidFill>
                            <a:srgbClr val="FFFFFF"/>
                          </a:solidFill>
                          <a:latin typeface="微软雅黑" panose="020B0503020204020204" charset="-122"/>
                        </a:rPr>
                        <a:t>(Max/ 25</a:t>
                      </a:r>
                      <a:r>
                        <a:rPr lang="en-US" sz="1000" b="1" dirty="0">
                          <a:solidFill>
                            <a:srgbClr val="FFFFFF"/>
                          </a:solidFill>
                          <a:latin typeface="微软雅黑" panose="020B0503020204020204" charset="-122"/>
                        </a:rPr>
                        <a:t>℃)</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a:solidFill>
                            <a:srgbClr val="FFFFFF"/>
                          </a:solidFill>
                          <a:latin typeface="微软雅黑" panose="020B0503020204020204" charset="-122"/>
                        </a:rPr>
                        <a:t>Icm MAX</a:t>
                      </a:r>
                      <a:endParaRPr lang="en-US" altLang="en-US" sz="100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a:solidFill>
                            <a:srgbClr val="FFFFFF"/>
                          </a:solidFill>
                          <a:latin typeface="微软雅黑" panose="020B0503020204020204" charset="-122"/>
                        </a:rPr>
                        <a:t>Pd MAX</a:t>
                      </a:r>
                      <a:endParaRPr lang="en-US" altLang="en-US" sz="100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a:solidFill>
                            <a:srgbClr val="FFFFFF"/>
                          </a:solidFill>
                          <a:ea typeface="微软雅黑" panose="020B0503020204020204" charset="-122"/>
                        </a:rPr>
                        <a:t>封装</a:t>
                      </a:r>
                      <a:r>
                        <a:rPr lang="en-US" sz="1000" b="1">
                          <a:solidFill>
                            <a:srgbClr val="FFFFFF"/>
                          </a:solidFill>
                          <a:latin typeface="微软雅黑" panose="020B0503020204020204" charset="-122"/>
                        </a:rPr>
                        <a:t> </a:t>
                      </a:r>
                      <a:endParaRPr lang="en-US" altLang="en-US" sz="100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a:solidFill>
                            <a:srgbClr val="FFFFFF"/>
                          </a:solidFill>
                          <a:ea typeface="微软雅黑" panose="020B0503020204020204" charset="-122"/>
                        </a:rPr>
                        <a:t>应用产品</a:t>
                      </a:r>
                      <a:endParaRPr lang="zh-CN" altLang="en-US" sz="1000" b="1">
                        <a:solidFill>
                          <a:srgbClr val="FFFFFF"/>
                        </a:solidFill>
                        <a:latin typeface="微软雅黑" panose="020B0503020204020204" charset="-122"/>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342195">
                <a:tc>
                  <a:txBody>
                    <a:bodyPr/>
                    <a:lstStyle/>
                    <a:p>
                      <a:pPr marL="0" algn="ctr" defTabSz="685800" rtl="0" eaLnBrk="1" latinLnBrk="0" hangingPunct="1">
                        <a:buNone/>
                      </a:pPr>
                      <a:r>
                        <a:rPr lang="en-US" sz="1000" b="1" kern="1200" dirty="0" smtClean="0">
                          <a:solidFill>
                            <a:srgbClr val="333333"/>
                          </a:solidFill>
                          <a:latin typeface="微软雅黑" panose="020B0503020204020204" charset="-122"/>
                          <a:ea typeface="微软雅黑" panose="020B0503020204020204" charset="-122"/>
                          <a:cs typeface="+mn-cs"/>
                        </a:rPr>
                        <a:t>HMG20N65/F/D</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indent="0" algn="ctr" defTabSz="685800" rtl="0" eaLnBrk="1" fontAlgn="auto" latinLnBrk="0" hangingPunct="1">
                        <a:lnSpc>
                          <a:spcPct val="100000"/>
                        </a:lnSpc>
                        <a:spcBef>
                          <a:spcPts val="0"/>
                        </a:spcBef>
                        <a:spcAft>
                          <a:spcPts val="0"/>
                        </a:spcAft>
                        <a:buClrTx/>
                        <a:buSzTx/>
                        <a:buFontTx/>
                        <a:buNone/>
                        <a:defRPr/>
                      </a:pPr>
                      <a:r>
                        <a:rPr lang="en-US" sz="1000" b="1" kern="1200" dirty="0" smtClean="0">
                          <a:solidFill>
                            <a:srgbClr val="333333"/>
                          </a:solidFill>
                          <a:latin typeface="微软雅黑" panose="020B0503020204020204" charset="-122"/>
                          <a:ea typeface="微软雅黑" panose="020B0503020204020204" charset="-122"/>
                          <a:cs typeface="+mn-cs"/>
                        </a:rPr>
                        <a:t>N-IGBT              </a:t>
                      </a:r>
                      <a:r>
                        <a:rPr lang="zh-CN" altLang="zh-CN" sz="1000" b="1" kern="1200" dirty="0" smtClean="0">
                          <a:solidFill>
                            <a:srgbClr val="333333"/>
                          </a:solidFill>
                          <a:latin typeface="微软雅黑" panose="020B0503020204020204" charset="-122"/>
                          <a:ea typeface="微软雅黑" panose="020B0503020204020204" charset="-122"/>
                          <a:cs typeface="+mn-cs"/>
                        </a:rPr>
                        <a:t>沟槽电场截止型</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650V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30V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5V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20A</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40A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80A</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105W</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smtClean="0">
                          <a:solidFill>
                            <a:srgbClr val="333333"/>
                          </a:solidFill>
                          <a:latin typeface="微软雅黑" panose="020B0503020204020204" charset="-122"/>
                          <a:ea typeface="微软雅黑" panose="020B0503020204020204" charset="-122"/>
                          <a:cs typeface="+mn-cs"/>
                        </a:rPr>
                        <a:t>TO-220/TO-220F/              </a:t>
                      </a:r>
                      <a:r>
                        <a:rPr lang="en-US" sz="1000" b="1" kern="1200" dirty="0">
                          <a:solidFill>
                            <a:srgbClr val="333333"/>
                          </a:solidFill>
                          <a:latin typeface="微软雅黑" panose="020B0503020204020204" charset="-122"/>
                          <a:ea typeface="微软雅黑" panose="020B0503020204020204" charset="-122"/>
                          <a:cs typeface="+mn-cs"/>
                        </a:rPr>
                        <a:t>TO-263</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工业变频器/变频家电</a:t>
                      </a:r>
                      <a:r>
                        <a:rPr lang="zh-CN" sz="1000" b="1" kern="1200" dirty="0" smtClean="0">
                          <a:solidFill>
                            <a:srgbClr val="333333"/>
                          </a:solidFill>
                          <a:latin typeface="微软雅黑" panose="020B0503020204020204" charset="-122"/>
                          <a:ea typeface="微软雅黑" panose="020B0503020204020204" charset="-122"/>
                          <a:cs typeface="+mn-cs"/>
                        </a:rPr>
                        <a:t>/</a:t>
                      </a:r>
                      <a:r>
                        <a:rPr lang="en-US" altLang="zh-CN" sz="1000" b="1" kern="1200" dirty="0" smtClean="0">
                          <a:solidFill>
                            <a:srgbClr val="333333"/>
                          </a:solidFill>
                          <a:latin typeface="微软雅黑" panose="020B0503020204020204" charset="-122"/>
                          <a:ea typeface="微软雅黑" panose="020B0503020204020204" charset="-122"/>
                          <a:cs typeface="+mn-cs"/>
                        </a:rPr>
                        <a:t>  </a:t>
                      </a:r>
                      <a:r>
                        <a:rPr lang="zh-CN" sz="1000" b="1" kern="1200" dirty="0" smtClean="0">
                          <a:solidFill>
                            <a:srgbClr val="333333"/>
                          </a:solidFill>
                          <a:latin typeface="微软雅黑" panose="020B0503020204020204" charset="-122"/>
                          <a:ea typeface="微软雅黑" panose="020B0503020204020204" charset="-122"/>
                          <a:cs typeface="+mn-cs"/>
                        </a:rPr>
                        <a:t>电机</a:t>
                      </a:r>
                      <a:r>
                        <a:rPr lang="zh-CN" sz="1000" b="1" kern="1200" dirty="0">
                          <a:solidFill>
                            <a:srgbClr val="333333"/>
                          </a:solidFill>
                          <a:latin typeface="微软雅黑" panose="020B0503020204020204" charset="-122"/>
                          <a:ea typeface="微软雅黑" panose="020B0503020204020204" charset="-122"/>
                          <a:cs typeface="+mn-cs"/>
                        </a:rPr>
                        <a:t>驱动等中低频领域</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42195">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HMG40N65AT</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N-IGBT</a:t>
                      </a:r>
                    </a:p>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沟槽电场截止型</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650V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20V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5V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40A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80A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120A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155W</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TO-247</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工业变频器/变频家电</a:t>
                      </a:r>
                      <a:r>
                        <a:rPr lang="zh-CN" sz="1000" b="1" kern="1200" dirty="0" smtClean="0">
                          <a:solidFill>
                            <a:srgbClr val="333333"/>
                          </a:solidFill>
                          <a:latin typeface="微软雅黑" panose="020B0503020204020204" charset="-122"/>
                          <a:ea typeface="微软雅黑" panose="020B0503020204020204" charset="-122"/>
                          <a:cs typeface="+mn-cs"/>
                        </a:rPr>
                        <a:t>/</a:t>
                      </a:r>
                      <a:r>
                        <a:rPr lang="en-US" altLang="zh-CN" sz="1000" b="1" kern="1200" dirty="0" smtClean="0">
                          <a:solidFill>
                            <a:srgbClr val="333333"/>
                          </a:solidFill>
                          <a:latin typeface="微软雅黑" panose="020B0503020204020204" charset="-122"/>
                          <a:ea typeface="微软雅黑" panose="020B0503020204020204" charset="-122"/>
                          <a:cs typeface="+mn-cs"/>
                        </a:rPr>
                        <a:t>  </a:t>
                      </a:r>
                      <a:r>
                        <a:rPr lang="zh-CN" sz="1000" b="1" kern="1200" dirty="0" smtClean="0">
                          <a:solidFill>
                            <a:srgbClr val="333333"/>
                          </a:solidFill>
                          <a:latin typeface="微软雅黑" panose="020B0503020204020204" charset="-122"/>
                          <a:ea typeface="微软雅黑" panose="020B0503020204020204" charset="-122"/>
                          <a:cs typeface="+mn-cs"/>
                        </a:rPr>
                        <a:t>电机</a:t>
                      </a:r>
                      <a:r>
                        <a:rPr lang="zh-CN" sz="1000" b="1" kern="1200" dirty="0">
                          <a:solidFill>
                            <a:srgbClr val="333333"/>
                          </a:solidFill>
                          <a:latin typeface="微软雅黑" panose="020B0503020204020204" charset="-122"/>
                          <a:ea typeface="微软雅黑" panose="020B0503020204020204" charset="-122"/>
                          <a:cs typeface="+mn-cs"/>
                        </a:rPr>
                        <a:t>驱动等中低频领域</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74967">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HMG40N65FT</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N-IGBT</a:t>
                      </a:r>
                      <a:r>
                        <a:rPr lang="en-US" altLang="zh-CN" sz="1000" b="1" kern="1200" dirty="0">
                          <a:solidFill>
                            <a:srgbClr val="333333"/>
                          </a:solidFill>
                          <a:latin typeface="微软雅黑" panose="020B0503020204020204" charset="-122"/>
                          <a:ea typeface="微软雅黑" panose="020B0503020204020204" charset="-122"/>
                          <a:cs typeface="+mn-cs"/>
                        </a:rPr>
                        <a:t> </a:t>
                      </a:r>
                      <a:r>
                        <a:rPr lang="zh-CN" sz="1000" b="1" kern="1200" dirty="0">
                          <a:solidFill>
                            <a:srgbClr val="333333"/>
                          </a:solidFill>
                          <a:latin typeface="微软雅黑" panose="020B0503020204020204" charset="-122"/>
                          <a:ea typeface="微软雅黑" panose="020B0503020204020204" charset="-122"/>
                          <a:cs typeface="+mn-cs"/>
                        </a:rPr>
                        <a:t>高速开关</a:t>
                      </a:r>
                      <a:r>
                        <a:rPr lang="en-US" altLang="zh-CN" sz="1000" b="1" kern="1200" dirty="0">
                          <a:solidFill>
                            <a:srgbClr val="333333"/>
                          </a:solidFill>
                          <a:latin typeface="微软雅黑" panose="020B0503020204020204" charset="-122"/>
                          <a:ea typeface="微软雅黑" panose="020B0503020204020204" charset="-122"/>
                          <a:cs typeface="+mn-cs"/>
                        </a:rPr>
                        <a:t>     </a:t>
                      </a:r>
                      <a:r>
                        <a:rPr lang="zh-CN" sz="1000" b="1" kern="1200" dirty="0">
                          <a:solidFill>
                            <a:srgbClr val="333333"/>
                          </a:solidFill>
                          <a:latin typeface="微软雅黑" panose="020B0503020204020204" charset="-122"/>
                          <a:ea typeface="微软雅黑" panose="020B0503020204020204" charset="-122"/>
                          <a:cs typeface="+mn-cs"/>
                        </a:rPr>
                        <a:t>沟槽电场截止型</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650V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20V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5V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40A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80A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120A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155W</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TO-247</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感应加热/电磁炉</a:t>
                      </a:r>
                      <a:r>
                        <a:rPr lang="zh-CN" sz="1000" b="1" kern="1200" dirty="0" smtClean="0">
                          <a:solidFill>
                            <a:srgbClr val="333333"/>
                          </a:solidFill>
                          <a:latin typeface="微软雅黑" panose="020B0503020204020204" charset="-122"/>
                          <a:ea typeface="微软雅黑" panose="020B0503020204020204" charset="-122"/>
                          <a:cs typeface="+mn-cs"/>
                        </a:rPr>
                        <a:t>/电饭煲</a:t>
                      </a:r>
                      <a:r>
                        <a:rPr lang="zh-CN" sz="1000" b="1" kern="1200" dirty="0">
                          <a:solidFill>
                            <a:srgbClr val="333333"/>
                          </a:solidFill>
                          <a:latin typeface="微软雅黑" panose="020B0503020204020204" charset="-122"/>
                          <a:ea typeface="微软雅黑" panose="020B0503020204020204" charset="-122"/>
                          <a:cs typeface="+mn-cs"/>
                        </a:rPr>
                        <a:t>/逆变器/电焊机/UPS/PFC等高频领域</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42195">
                <a:tc>
                  <a:txBody>
                    <a:bodyPr/>
                    <a:lstStyle/>
                    <a:p>
                      <a:pPr algn="ctr" rtl="0" fontAlgn="ctr"/>
                      <a:r>
                        <a:rPr lang="en-US" sz="1000" b="1" kern="1200" dirty="0">
                          <a:solidFill>
                            <a:srgbClr val="333333"/>
                          </a:solidFill>
                          <a:latin typeface="微软雅黑" panose="020B0503020204020204" charset="-122"/>
                          <a:ea typeface="微软雅黑" panose="020B0503020204020204" charset="-122"/>
                          <a:cs typeface="+mn-cs"/>
                        </a:rPr>
                        <a:t>HMG75N65AT</a:t>
                      </a:r>
                    </a:p>
                  </a:txBody>
                  <a:tcPr marL="9525" marR="9525" marT="9525"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00" b="1" kern="1200" dirty="0" smtClean="0">
                          <a:solidFill>
                            <a:srgbClr val="333333"/>
                          </a:solidFill>
                          <a:latin typeface="微软雅黑" panose="020B0503020204020204" charset="-122"/>
                          <a:ea typeface="微软雅黑" panose="020B0503020204020204" charset="-122"/>
                          <a:cs typeface="+mn-cs"/>
                        </a:rPr>
                        <a:t>N-IGBT              </a:t>
                      </a:r>
                      <a:r>
                        <a:rPr lang="zh-CN" altLang="en-US" sz="1000" b="1" kern="1200" dirty="0" smtClean="0">
                          <a:solidFill>
                            <a:srgbClr val="333333"/>
                          </a:solidFill>
                          <a:latin typeface="微软雅黑" panose="020B0503020204020204" charset="-122"/>
                          <a:ea typeface="微软雅黑" panose="020B0503020204020204" charset="-122"/>
                          <a:cs typeface="+mn-cs"/>
                        </a:rPr>
                        <a:t>沟槽</a:t>
                      </a:r>
                      <a:r>
                        <a:rPr lang="zh-CN" altLang="en-US" sz="1000" b="1" kern="1200" dirty="0">
                          <a:solidFill>
                            <a:srgbClr val="333333"/>
                          </a:solidFill>
                          <a:latin typeface="微软雅黑" panose="020B0503020204020204" charset="-122"/>
                          <a:ea typeface="微软雅黑" panose="020B0503020204020204" charset="-122"/>
                          <a:cs typeface="+mn-cs"/>
                        </a:rPr>
                        <a:t>电场截止型</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650V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30V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5V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75A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150A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300A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468W</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TO-247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zh-CN" altLang="en-US" sz="1000" b="1" kern="1200" dirty="0">
                          <a:solidFill>
                            <a:srgbClr val="333333"/>
                          </a:solidFill>
                          <a:latin typeface="微软雅黑" panose="020B0503020204020204" charset="-122"/>
                          <a:ea typeface="微软雅黑" panose="020B0503020204020204" charset="-122"/>
                          <a:cs typeface="+mn-cs"/>
                        </a:rPr>
                        <a:t>工业变频器</a:t>
                      </a:r>
                      <a:r>
                        <a:rPr lang="en-US" altLang="zh-CN" sz="1000" b="1" kern="1200" dirty="0">
                          <a:solidFill>
                            <a:srgbClr val="333333"/>
                          </a:solidFill>
                          <a:latin typeface="微软雅黑" panose="020B0503020204020204" charset="-122"/>
                          <a:ea typeface="微软雅黑" panose="020B0503020204020204" charset="-122"/>
                          <a:cs typeface="+mn-cs"/>
                        </a:rPr>
                        <a:t>/</a:t>
                      </a:r>
                      <a:r>
                        <a:rPr lang="zh-CN" altLang="en-US" sz="1000" b="1" kern="1200" dirty="0">
                          <a:solidFill>
                            <a:srgbClr val="333333"/>
                          </a:solidFill>
                          <a:latin typeface="微软雅黑" panose="020B0503020204020204" charset="-122"/>
                          <a:ea typeface="微软雅黑" panose="020B0503020204020204" charset="-122"/>
                          <a:cs typeface="+mn-cs"/>
                        </a:rPr>
                        <a:t>变频家电</a:t>
                      </a:r>
                      <a:r>
                        <a:rPr lang="en-US" altLang="zh-CN" sz="1000" b="1" kern="1200" dirty="0">
                          <a:solidFill>
                            <a:srgbClr val="333333"/>
                          </a:solidFill>
                          <a:latin typeface="微软雅黑" panose="020B0503020204020204" charset="-122"/>
                          <a:ea typeface="微软雅黑" panose="020B0503020204020204" charset="-122"/>
                          <a:cs typeface="+mn-cs"/>
                        </a:rPr>
                        <a:t>/</a:t>
                      </a:r>
                      <a:r>
                        <a:rPr lang="zh-CN" altLang="en-US" sz="1000" b="1" kern="1200" dirty="0">
                          <a:solidFill>
                            <a:srgbClr val="333333"/>
                          </a:solidFill>
                          <a:latin typeface="微软雅黑" panose="020B0503020204020204" charset="-122"/>
                          <a:ea typeface="微软雅黑" panose="020B0503020204020204" charset="-122"/>
                          <a:cs typeface="+mn-cs"/>
                        </a:rPr>
                        <a:t>电机驱动等中低频领域</a:t>
                      </a:r>
                    </a:p>
                  </a:txBody>
                  <a:tcPr marL="9525" marR="9525" marT="9525"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75216">
                <a:tc>
                  <a:txBody>
                    <a:bodyPr/>
                    <a:lstStyle/>
                    <a:p>
                      <a:pPr algn="ctr" rtl="0" fontAlgn="ctr"/>
                      <a:r>
                        <a:rPr lang="en-US" sz="1050" b="1" i="0" u="none" strike="noStrike" dirty="0">
                          <a:solidFill>
                            <a:srgbClr val="333333"/>
                          </a:solidFill>
                          <a:latin typeface="微软雅黑" panose="020B0503020204020204" charset="-122"/>
                        </a:rPr>
                        <a:t>HM25N120FT</a:t>
                      </a:r>
                    </a:p>
                  </a:txBody>
                  <a:tcPr marL="9525" marR="9525" marT="9525"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dirty="0" smtClean="0">
                          <a:solidFill>
                            <a:srgbClr val="333333"/>
                          </a:solidFill>
                          <a:latin typeface="微软雅黑" panose="020B0503020204020204" charset="-122"/>
                        </a:rPr>
                        <a:t>N-IGBT </a:t>
                      </a:r>
                      <a:r>
                        <a:rPr lang="zh-CN" altLang="zh-CN" sz="1050" b="1" kern="1200" dirty="0" smtClean="0">
                          <a:solidFill>
                            <a:srgbClr val="333333"/>
                          </a:solidFill>
                          <a:latin typeface="微软雅黑" panose="020B0503020204020204" charset="-122"/>
                          <a:ea typeface="微软雅黑" panose="020B0503020204020204" charset="-122"/>
                          <a:cs typeface="+mn-cs"/>
                        </a:rPr>
                        <a:t>高速开关</a:t>
                      </a:r>
                      <a:r>
                        <a:rPr lang="zh-CN" altLang="en-US" sz="1000" b="1" kern="1200" dirty="0" smtClean="0">
                          <a:solidFill>
                            <a:srgbClr val="333333"/>
                          </a:solidFill>
                          <a:latin typeface="微软雅黑" panose="020B0503020204020204" charset="-122"/>
                          <a:ea typeface="微软雅黑" panose="020B0503020204020204" charset="-122"/>
                          <a:cs typeface="+mn-cs"/>
                        </a:rPr>
                        <a:t>沟槽</a:t>
                      </a:r>
                      <a:r>
                        <a:rPr lang="zh-CN" altLang="en-US" sz="1000" b="1" kern="1200" dirty="0">
                          <a:solidFill>
                            <a:srgbClr val="333333"/>
                          </a:solidFill>
                          <a:latin typeface="微软雅黑" panose="020B0503020204020204" charset="-122"/>
                          <a:ea typeface="微软雅黑" panose="020B0503020204020204" charset="-122"/>
                          <a:cs typeface="+mn-cs"/>
                        </a:rPr>
                        <a:t>电场截止型</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1200V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20V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6V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25A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50A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50A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a:solidFill>
                            <a:srgbClr val="333333"/>
                          </a:solidFill>
                          <a:latin typeface="微软雅黑" panose="020B0503020204020204" charset="-122"/>
                        </a:rPr>
                        <a:t>536W</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en-US" sz="1050" b="1" i="0" u="none" strike="noStrike" dirty="0">
                          <a:solidFill>
                            <a:srgbClr val="333333"/>
                          </a:solidFill>
                          <a:latin typeface="微软雅黑" panose="020B0503020204020204" charset="-122"/>
                        </a:rPr>
                        <a:t>TO-247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rtl="0" fontAlgn="ctr"/>
                      <a:r>
                        <a:rPr lang="zh-CN" altLang="en-US" sz="1000" b="1" kern="1200" dirty="0">
                          <a:solidFill>
                            <a:srgbClr val="333333"/>
                          </a:solidFill>
                          <a:latin typeface="微软雅黑" panose="020B0503020204020204" charset="-122"/>
                          <a:ea typeface="微软雅黑" panose="020B0503020204020204" charset="-122"/>
                          <a:cs typeface="+mn-cs"/>
                        </a:rPr>
                        <a:t>感应加热</a:t>
                      </a:r>
                      <a:r>
                        <a:rPr lang="en-US" altLang="zh-CN" sz="1000" b="1" kern="1200" dirty="0">
                          <a:solidFill>
                            <a:srgbClr val="333333"/>
                          </a:solidFill>
                          <a:latin typeface="微软雅黑" panose="020B0503020204020204" charset="-122"/>
                          <a:ea typeface="微软雅黑" panose="020B0503020204020204" charset="-122"/>
                          <a:cs typeface="+mn-cs"/>
                        </a:rPr>
                        <a:t>/</a:t>
                      </a:r>
                      <a:r>
                        <a:rPr lang="zh-CN" altLang="en-US" sz="1000" b="1" kern="1200" dirty="0">
                          <a:solidFill>
                            <a:srgbClr val="333333"/>
                          </a:solidFill>
                          <a:latin typeface="微软雅黑" panose="020B0503020204020204" charset="-122"/>
                          <a:ea typeface="微软雅黑" panose="020B0503020204020204" charset="-122"/>
                          <a:cs typeface="+mn-cs"/>
                        </a:rPr>
                        <a:t>电磁炉</a:t>
                      </a:r>
                      <a:r>
                        <a:rPr lang="en-US" altLang="zh-CN" sz="1000" b="1" kern="1200" dirty="0">
                          <a:solidFill>
                            <a:srgbClr val="333333"/>
                          </a:solidFill>
                          <a:latin typeface="微软雅黑" panose="020B0503020204020204" charset="-122"/>
                          <a:ea typeface="微软雅黑" panose="020B0503020204020204" charset="-122"/>
                          <a:cs typeface="+mn-cs"/>
                        </a:rPr>
                        <a:t>/</a:t>
                      </a:r>
                      <a:r>
                        <a:rPr lang="zh-CN" altLang="en-US" sz="1000" b="1" kern="1200" dirty="0">
                          <a:solidFill>
                            <a:srgbClr val="333333"/>
                          </a:solidFill>
                          <a:latin typeface="微软雅黑" panose="020B0503020204020204" charset="-122"/>
                          <a:ea typeface="微软雅黑" panose="020B0503020204020204" charset="-122"/>
                          <a:cs typeface="+mn-cs"/>
                        </a:rPr>
                        <a:t>电饭煲</a:t>
                      </a:r>
                      <a:r>
                        <a:rPr lang="en-US" altLang="zh-CN" sz="1000" b="1" kern="1200" dirty="0">
                          <a:solidFill>
                            <a:srgbClr val="333333"/>
                          </a:solidFill>
                          <a:latin typeface="微软雅黑" panose="020B0503020204020204" charset="-122"/>
                          <a:ea typeface="微软雅黑" panose="020B0503020204020204" charset="-122"/>
                          <a:cs typeface="+mn-cs"/>
                        </a:rPr>
                        <a:t>/</a:t>
                      </a:r>
                      <a:r>
                        <a:rPr lang="zh-CN" altLang="en-US" sz="1000" b="1" kern="1200" dirty="0">
                          <a:solidFill>
                            <a:srgbClr val="333333"/>
                          </a:solidFill>
                          <a:latin typeface="微软雅黑" panose="020B0503020204020204" charset="-122"/>
                          <a:ea typeface="微软雅黑" panose="020B0503020204020204" charset="-122"/>
                          <a:cs typeface="+mn-cs"/>
                        </a:rPr>
                        <a:t>逆变器</a:t>
                      </a:r>
                      <a:r>
                        <a:rPr lang="en-US" altLang="zh-CN" sz="1000" b="1" kern="1200" dirty="0">
                          <a:solidFill>
                            <a:srgbClr val="333333"/>
                          </a:solidFill>
                          <a:latin typeface="微软雅黑" panose="020B0503020204020204" charset="-122"/>
                          <a:ea typeface="微软雅黑" panose="020B0503020204020204" charset="-122"/>
                          <a:cs typeface="+mn-cs"/>
                        </a:rPr>
                        <a:t>/</a:t>
                      </a:r>
                      <a:r>
                        <a:rPr lang="zh-CN" altLang="en-US" sz="1000" b="1" kern="1200" dirty="0">
                          <a:solidFill>
                            <a:srgbClr val="333333"/>
                          </a:solidFill>
                          <a:latin typeface="微软雅黑" panose="020B0503020204020204" charset="-122"/>
                          <a:ea typeface="微软雅黑" panose="020B0503020204020204" charset="-122"/>
                          <a:cs typeface="+mn-cs"/>
                        </a:rPr>
                        <a:t>电焊机</a:t>
                      </a:r>
                      <a:r>
                        <a:rPr lang="en-US" altLang="zh-CN" sz="1000" b="1" kern="1200" dirty="0">
                          <a:solidFill>
                            <a:srgbClr val="333333"/>
                          </a:solidFill>
                          <a:latin typeface="微软雅黑" panose="020B0503020204020204" charset="-122"/>
                          <a:ea typeface="微软雅黑" panose="020B0503020204020204" charset="-122"/>
                          <a:cs typeface="+mn-cs"/>
                        </a:rPr>
                        <a:t>/</a:t>
                      </a:r>
                      <a:r>
                        <a:rPr lang="en-US" sz="1000" b="1" kern="1200" dirty="0">
                          <a:solidFill>
                            <a:srgbClr val="333333"/>
                          </a:solidFill>
                          <a:latin typeface="微软雅黑" panose="020B0503020204020204" charset="-122"/>
                          <a:ea typeface="微软雅黑" panose="020B0503020204020204" charset="-122"/>
                          <a:cs typeface="+mn-cs"/>
                        </a:rPr>
                        <a:t>UPS/PFC</a:t>
                      </a:r>
                      <a:r>
                        <a:rPr lang="zh-CN" altLang="en-US" sz="1000" b="1" kern="1200" dirty="0">
                          <a:solidFill>
                            <a:srgbClr val="333333"/>
                          </a:solidFill>
                          <a:latin typeface="微软雅黑" panose="020B0503020204020204" charset="-122"/>
                          <a:ea typeface="微软雅黑" panose="020B0503020204020204" charset="-122"/>
                          <a:cs typeface="+mn-cs"/>
                        </a:rPr>
                        <a:t>等高频领域</a:t>
                      </a:r>
                    </a:p>
                  </a:txBody>
                  <a:tcPr marL="9525" marR="9525" marT="9525"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42195">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HM40N120AT</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a:solidFill>
                            <a:srgbClr val="333333"/>
                          </a:solidFill>
                          <a:latin typeface="微软雅黑" panose="020B0503020204020204" charset="-122"/>
                          <a:ea typeface="微软雅黑" panose="020B0503020204020204" charset="-122"/>
                          <a:cs typeface="+mn-cs"/>
                        </a:rPr>
                        <a:t>N-IGBT</a:t>
                      </a:r>
                      <a:r>
                        <a:rPr lang="en-US" altLang="zh-CN" sz="1000" b="1" kern="1200">
                          <a:solidFill>
                            <a:srgbClr val="333333"/>
                          </a:solidFill>
                          <a:latin typeface="微软雅黑" panose="020B0503020204020204" charset="-122"/>
                          <a:ea typeface="微软雅黑" panose="020B0503020204020204" charset="-122"/>
                          <a:cs typeface="+mn-cs"/>
                        </a:rPr>
                        <a:t>               </a:t>
                      </a:r>
                      <a:r>
                        <a:rPr lang="zh-CN" sz="1000" b="1" kern="1200">
                          <a:solidFill>
                            <a:srgbClr val="333333"/>
                          </a:solidFill>
                          <a:latin typeface="微软雅黑" panose="020B0503020204020204" charset="-122"/>
                          <a:ea typeface="微软雅黑" panose="020B0503020204020204" charset="-122"/>
                          <a:cs typeface="+mn-cs"/>
                        </a:rPr>
                        <a:t>沟槽电场截止型</a:t>
                      </a:r>
                      <a:endParaRPr lang="zh-CN"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1200V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30V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5V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40A</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80A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160A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416W</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TO-247</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工业变频器/变频家电</a:t>
                      </a:r>
                      <a:r>
                        <a:rPr lang="zh-CN" sz="1000" b="1" kern="1200" dirty="0" smtClean="0">
                          <a:solidFill>
                            <a:srgbClr val="333333"/>
                          </a:solidFill>
                          <a:latin typeface="微软雅黑" panose="020B0503020204020204" charset="-122"/>
                          <a:ea typeface="微软雅黑" panose="020B0503020204020204" charset="-122"/>
                          <a:cs typeface="+mn-cs"/>
                        </a:rPr>
                        <a:t>/</a:t>
                      </a:r>
                      <a:r>
                        <a:rPr lang="en-US" altLang="zh-CN" sz="1000" b="1" kern="1200" dirty="0" smtClean="0">
                          <a:solidFill>
                            <a:srgbClr val="333333"/>
                          </a:solidFill>
                          <a:latin typeface="微软雅黑" panose="020B0503020204020204" charset="-122"/>
                          <a:ea typeface="微软雅黑" panose="020B0503020204020204" charset="-122"/>
                          <a:cs typeface="+mn-cs"/>
                        </a:rPr>
                        <a:t>  </a:t>
                      </a:r>
                      <a:r>
                        <a:rPr lang="zh-CN" sz="1000" b="1" kern="1200" dirty="0" smtClean="0">
                          <a:solidFill>
                            <a:srgbClr val="333333"/>
                          </a:solidFill>
                          <a:latin typeface="微软雅黑" panose="020B0503020204020204" charset="-122"/>
                          <a:ea typeface="微软雅黑" panose="020B0503020204020204" charset="-122"/>
                          <a:cs typeface="+mn-cs"/>
                        </a:rPr>
                        <a:t>电机</a:t>
                      </a:r>
                      <a:r>
                        <a:rPr lang="zh-CN" sz="1000" b="1" kern="1200" dirty="0">
                          <a:solidFill>
                            <a:srgbClr val="333333"/>
                          </a:solidFill>
                          <a:latin typeface="微软雅黑" panose="020B0503020204020204" charset="-122"/>
                          <a:ea typeface="微软雅黑" panose="020B0503020204020204" charset="-122"/>
                          <a:cs typeface="+mn-cs"/>
                        </a:rPr>
                        <a:t>驱动等中低频领域</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89585">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HM40N120FT</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N-IGBT</a:t>
                      </a:r>
                      <a:r>
                        <a:rPr lang="en-US" altLang="zh-CN" sz="1000" b="1" kern="1200" dirty="0">
                          <a:solidFill>
                            <a:srgbClr val="333333"/>
                          </a:solidFill>
                          <a:latin typeface="微软雅黑" panose="020B0503020204020204" charset="-122"/>
                          <a:ea typeface="微软雅黑" panose="020B0503020204020204" charset="-122"/>
                          <a:cs typeface="+mn-cs"/>
                        </a:rPr>
                        <a:t> </a:t>
                      </a:r>
                      <a:r>
                        <a:rPr lang="en-US" altLang="zh-CN" sz="1000" b="1" kern="1200" dirty="0" smtClean="0">
                          <a:solidFill>
                            <a:srgbClr val="333333"/>
                          </a:solidFill>
                          <a:latin typeface="微软雅黑" panose="020B0503020204020204" charset="-122"/>
                          <a:ea typeface="微软雅黑" panose="020B0503020204020204" charset="-122"/>
                          <a:cs typeface="+mn-cs"/>
                        </a:rPr>
                        <a:t>  </a:t>
                      </a:r>
                      <a:r>
                        <a:rPr lang="zh-CN" sz="1000" b="1" kern="1200" dirty="0" smtClean="0">
                          <a:solidFill>
                            <a:srgbClr val="333333"/>
                          </a:solidFill>
                          <a:latin typeface="微软雅黑" panose="020B0503020204020204" charset="-122"/>
                          <a:ea typeface="微软雅黑" panose="020B0503020204020204" charset="-122"/>
                          <a:cs typeface="+mn-cs"/>
                        </a:rPr>
                        <a:t>高速</a:t>
                      </a:r>
                      <a:r>
                        <a:rPr lang="zh-CN" sz="1000" b="1" kern="1200" dirty="0">
                          <a:solidFill>
                            <a:srgbClr val="333333"/>
                          </a:solidFill>
                          <a:latin typeface="微软雅黑" panose="020B0503020204020204" charset="-122"/>
                          <a:ea typeface="微软雅黑" panose="020B0503020204020204" charset="-122"/>
                          <a:cs typeface="+mn-cs"/>
                        </a:rPr>
                        <a:t>开关</a:t>
                      </a:r>
                      <a:r>
                        <a:rPr lang="en-US" altLang="zh-CN" sz="1000" b="1" kern="1200" dirty="0">
                          <a:solidFill>
                            <a:srgbClr val="333333"/>
                          </a:solidFill>
                          <a:latin typeface="微软雅黑" panose="020B0503020204020204" charset="-122"/>
                          <a:ea typeface="微软雅黑" panose="020B0503020204020204" charset="-122"/>
                          <a:cs typeface="+mn-cs"/>
                        </a:rPr>
                        <a:t> </a:t>
                      </a:r>
                      <a:r>
                        <a:rPr lang="zh-CN" sz="1000" b="1" kern="1200" dirty="0">
                          <a:solidFill>
                            <a:srgbClr val="333333"/>
                          </a:solidFill>
                          <a:latin typeface="微软雅黑" panose="020B0503020204020204" charset="-122"/>
                          <a:ea typeface="微软雅黑" panose="020B0503020204020204" charset="-122"/>
                          <a:cs typeface="+mn-cs"/>
                        </a:rPr>
                        <a:t>沟槽电场截止型</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1200V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30V</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5V</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40A</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80A</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a:solidFill>
                            <a:srgbClr val="333333"/>
                          </a:solidFill>
                          <a:latin typeface="微软雅黑" panose="020B0503020204020204" charset="-122"/>
                          <a:ea typeface="微软雅黑" panose="020B0503020204020204" charset="-122"/>
                          <a:cs typeface="+mn-cs"/>
                        </a:rPr>
                        <a:t>160A</a:t>
                      </a:r>
                      <a:endParaRPr lang="en-US" altLang="en-US" sz="1000" b="1" kern="120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417W</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en-US" sz="1000" b="1" kern="1200" dirty="0">
                          <a:solidFill>
                            <a:srgbClr val="333333"/>
                          </a:solidFill>
                          <a:latin typeface="微软雅黑" panose="020B0503020204020204" charset="-122"/>
                          <a:ea typeface="微软雅黑" panose="020B0503020204020204" charset="-122"/>
                          <a:cs typeface="+mn-cs"/>
                        </a:rPr>
                        <a:t>TO-247</a:t>
                      </a:r>
                      <a:endParaRPr lang="en-US"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algn="ctr" defTabSz="685800" rtl="0" eaLnBrk="1" latinLnBrk="0" hangingPunct="1">
                        <a:buNone/>
                      </a:pPr>
                      <a:r>
                        <a:rPr lang="zh-CN" sz="1000" b="1" kern="1200" dirty="0">
                          <a:solidFill>
                            <a:srgbClr val="333333"/>
                          </a:solidFill>
                          <a:latin typeface="微软雅黑" panose="020B0503020204020204" charset="-122"/>
                          <a:ea typeface="微软雅黑" panose="020B0503020204020204" charset="-122"/>
                          <a:cs typeface="+mn-cs"/>
                        </a:rPr>
                        <a:t>感应加热/电磁炉/电饭煲/逆变器/电焊机/UPS/PFC等高频领域</a:t>
                      </a:r>
                      <a:endParaRPr lang="zh-CN" altLang="en-US" sz="1000" b="1" kern="1200" dirty="0">
                        <a:solidFill>
                          <a:srgbClr val="333333"/>
                        </a:solidFill>
                        <a:latin typeface="微软雅黑" panose="020B0503020204020204" charset="-122"/>
                        <a:ea typeface="微软雅黑" panose="020B0503020204020204" charset="-122"/>
                        <a:cs typeface="+mn-cs"/>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2" name="副标题 11"/>
          <p:cNvSpPr>
            <a:spLocks noGrp="1"/>
          </p:cNvSpPr>
          <p:nvPr>
            <p:ph type="subTitle" idx="1"/>
            <p:custDataLst>
              <p:tags r:id="rId3"/>
            </p:custDataLst>
          </p:nvPr>
        </p:nvSpPr>
        <p:spPr>
          <a:xfrm>
            <a:off x="645795" y="4324350"/>
            <a:ext cx="8650605" cy="743585"/>
          </a:xfrm>
        </p:spPr>
        <p:txBody>
          <a:bodyPr>
            <a:normAutofit fontScale="92500" lnSpcReduction="10000"/>
          </a:bodyPr>
          <a:lstStyle/>
          <a:p>
            <a:pPr algn="l"/>
            <a:r>
              <a:rPr lang="zh-CN" altLang="en-US" sz="1500" b="1" dirty="0">
                <a:solidFill>
                  <a:schemeClr val="bg1">
                    <a:lumMod val="85000"/>
                    <a:lumOff val="15000"/>
                  </a:schemeClr>
                </a:solidFill>
                <a:latin typeface="Arial" panose="020B0604020202020204" pitchFamily="34" charset="0"/>
                <a:ea typeface="微软雅黑" panose="020B0503020204020204" charset="-122"/>
              </a:rPr>
              <a:t>应用领域：</a:t>
            </a:r>
            <a:endParaRPr lang="en-US" altLang="zh-CN" sz="1500" b="1" dirty="0">
              <a:solidFill>
                <a:schemeClr val="bg1">
                  <a:lumMod val="85000"/>
                  <a:lumOff val="15000"/>
                </a:schemeClr>
              </a:solidFill>
              <a:latin typeface="Arial" panose="020B0604020202020204" pitchFamily="34" charset="0"/>
              <a:ea typeface="微软雅黑" panose="020B0503020204020204" charset="-122"/>
            </a:endParaRPr>
          </a:p>
          <a:p>
            <a:pPr algn="l"/>
            <a:r>
              <a:rPr lang="en-US" altLang="zh-CN" sz="1450" dirty="0">
                <a:solidFill>
                  <a:schemeClr val="bg1">
                    <a:lumMod val="85000"/>
                    <a:lumOff val="15000"/>
                  </a:schemeClr>
                </a:solidFill>
                <a:latin typeface="微软雅黑" panose="020B0503020204020204" charset="-122"/>
                <a:ea typeface="微软雅黑" panose="020B0503020204020204" charset="-122"/>
              </a:rPr>
              <a:t>1</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工业变频器</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变频家电</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电机</a:t>
            </a:r>
            <a:r>
              <a:rPr lang="zh-CN" altLang="zh-CN" sz="1450" dirty="0">
                <a:solidFill>
                  <a:schemeClr val="bg1">
                    <a:lumMod val="85000"/>
                    <a:lumOff val="15000"/>
                  </a:schemeClr>
                </a:solidFill>
                <a:latin typeface="微软雅黑" panose="020B0503020204020204" charset="-122"/>
                <a:ea typeface="微软雅黑" panose="020B0503020204020204" charset="-122"/>
              </a:rPr>
              <a:t>驱动等中低频领域</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r>
              <a:rPr lang="en-US" altLang="zh-CN" sz="1450" dirty="0">
                <a:solidFill>
                  <a:schemeClr val="bg1">
                    <a:lumMod val="85000"/>
                    <a:lumOff val="15000"/>
                  </a:schemeClr>
                </a:solidFill>
                <a:latin typeface="微软雅黑" panose="020B0503020204020204" charset="-122"/>
                <a:ea typeface="微软雅黑" panose="020B0503020204020204" charset="-122"/>
              </a:rPr>
              <a:t>2</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感应加热</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电磁炉</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电饭煲</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逆变器</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电焊机</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UPS</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a:t>
            </a:r>
            <a:r>
              <a:rPr lang="zh-CN" altLang="zh-CN" sz="1450" dirty="0" smtClean="0">
                <a:solidFill>
                  <a:schemeClr val="bg1">
                    <a:lumMod val="85000"/>
                    <a:lumOff val="15000"/>
                  </a:schemeClr>
                </a:solidFill>
                <a:latin typeface="微软雅黑" panose="020B0503020204020204" charset="-122"/>
                <a:ea typeface="微软雅黑" panose="020B0503020204020204" charset="-122"/>
              </a:rPr>
              <a:t>PFC</a:t>
            </a:r>
            <a:r>
              <a:rPr lang="zh-CN" altLang="zh-CN" sz="1450" dirty="0">
                <a:solidFill>
                  <a:schemeClr val="bg1">
                    <a:lumMod val="85000"/>
                    <a:lumOff val="15000"/>
                  </a:schemeClr>
                </a:solidFill>
                <a:latin typeface="微软雅黑" panose="020B0503020204020204" charset="-122"/>
                <a:ea typeface="微软雅黑" panose="020B0503020204020204" charset="-122"/>
              </a:rPr>
              <a:t>等高频领域</a:t>
            </a:r>
            <a:endParaRPr lang="zh-CN" altLang="en-US" sz="1450" dirty="0">
              <a:solidFill>
                <a:schemeClr val="bg1">
                  <a:lumMod val="85000"/>
                  <a:lumOff val="15000"/>
                </a:schemeClr>
              </a:solidFill>
              <a:latin typeface="微软雅黑" panose="020B0503020204020204" charset="-122"/>
              <a:ea typeface="微软雅黑" panose="020B0503020204020204" charset="-122"/>
            </a:endParaRPr>
          </a:p>
          <a:p>
            <a:pPr algn="l"/>
            <a:endParaRPr lang="zh-CN" altLang="en-US" sz="1600" b="1" dirty="0" smtClean="0">
              <a:solidFill>
                <a:schemeClr val="bg2">
                  <a:lumMod val="50000"/>
                </a:schemeClr>
              </a:solidFill>
              <a:latin typeface="Arial" panose="020B0604020202020204" pitchFamily="34" charset="0"/>
              <a:ea typeface="微软雅黑" panose="020B0503020204020204" charset="-122"/>
            </a:endParaRPr>
          </a:p>
          <a:p>
            <a:pPr algn="l"/>
            <a:endParaRPr lang="en-US" altLang="zh-CN" sz="1500" dirty="0" smtClean="0">
              <a:solidFill>
                <a:srgbClr val="1F497D"/>
              </a:solidFill>
              <a:latin typeface="微软雅黑" panose="020B0503020204020204" charset="-122"/>
              <a:ea typeface="微软雅黑" panose="020B0503020204020204" charset="-122"/>
            </a:endParaRPr>
          </a:p>
          <a:p>
            <a:pPr algn="l"/>
            <a:endParaRPr lang="en-US" altLang="zh-CN" sz="1500" dirty="0">
              <a:solidFill>
                <a:srgbClr val="1F497D"/>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
        <p:nvSpPr>
          <p:cNvPr id="5" name="矩形 4"/>
          <p:cNvSpPr/>
          <p:nvPr/>
        </p:nvSpPr>
        <p:spPr>
          <a:xfrm>
            <a:off x="3077287" y="2057760"/>
            <a:ext cx="3197860" cy="760730"/>
          </a:xfrm>
          <a:prstGeom prst="rect">
            <a:avLst/>
          </a:prstGeom>
          <a:noFill/>
        </p:spPr>
        <p:txBody>
          <a:bodyPr wrap="none" lIns="68591" tIns="34295" rIns="68591" bIns="34295">
            <a:spAutoFit/>
          </a:bodyPr>
          <a:lstStyle/>
          <a:p>
            <a:pPr algn="ctr"/>
            <a:r>
              <a:rPr lang="zh-CN" altLang="en-US" sz="4500" b="1" cap="none" spc="300" dirty="0" smtClean="0">
                <a:ln w="11430" cmpd="sng">
                  <a:solidFill>
                    <a:schemeClr val="accent1">
                      <a:tint val="10000"/>
                    </a:schemeClr>
                  </a:solidFill>
                  <a:prstDash val="solid"/>
                  <a:miter lim="800000"/>
                </a:ln>
                <a:solidFill>
                  <a:schemeClr val="bg2"/>
                </a:solidFill>
                <a:effectLst>
                  <a:glow rad="45500">
                    <a:schemeClr val="accent1">
                      <a:satMod val="220000"/>
                      <a:alpha val="35000"/>
                    </a:schemeClr>
                  </a:glow>
                </a:effectLst>
              </a:rPr>
              <a:t>感谢观看！</a:t>
            </a:r>
          </a:p>
        </p:txBody>
      </p:sp>
    </p:spTree>
  </p:cSld>
  <p:clrMapOvr>
    <a:masterClrMapping/>
  </p:clrMapOvr>
  <p:transition>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457200" y="895350"/>
            <a:ext cx="8439150" cy="3384550"/>
          </a:xfrm>
          <a:prstGeom prst="rect">
            <a:avLst/>
          </a:prstGeom>
          <a:noFill/>
        </p:spPr>
        <p:txBody>
          <a:bodyPr wrap="square" lIns="91440" tIns="45720" rIns="91440" bIns="45720">
            <a:spAutoFit/>
          </a:bodyPr>
          <a:lstStyle/>
          <a:p>
            <a:r>
              <a:rPr lang="zh-TW" altLang="zh-CN" sz="3200" dirty="0" smtClean="0">
                <a:solidFill>
                  <a:schemeClr val="bg2"/>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公司介</a:t>
            </a:r>
            <a:r>
              <a:rPr lang="zh-TW" altLang="zh-CN" sz="3200" dirty="0" smtClean="0">
                <a:solidFill>
                  <a:schemeClr val="bg2"/>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绍</a:t>
            </a:r>
            <a:r>
              <a:rPr lang="zh-CN" altLang="zh-CN" sz="2000" dirty="0" smtClean="0">
                <a:solidFill>
                  <a:schemeClr val="bg2"/>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
            </a:r>
            <a:br>
              <a:rPr lang="zh-CN" altLang="zh-CN" sz="2000" dirty="0" smtClean="0">
                <a:solidFill>
                  <a:schemeClr val="bg2"/>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br>
            <a:r>
              <a:rPr lang="en-US" altLang="zh-CN" sz="2000" dirty="0" smtClean="0">
                <a:solidFill>
                  <a:schemeClr val="bg2"/>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 </a:t>
            </a:r>
            <a:r>
              <a:rPr lang="zh-CN" altLang="zh-CN" sz="2000" dirty="0" smtClean="0">
                <a:solidFill>
                  <a:schemeClr val="bg2"/>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
            </a:r>
            <a:br>
              <a:rPr lang="zh-CN" altLang="zh-CN" sz="2000" dirty="0" smtClean="0">
                <a:solidFill>
                  <a:schemeClr val="bg2"/>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br>
            <a:r>
              <a:rPr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深圳市虹美功率半导体有限公司是国内功率半导体器件领先的设计与销售企业，专业从事各种功率半导体器件的设计、生产和销售</a:t>
            </a:r>
            <a:r>
              <a:rPr 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a:t>
            </a:r>
            <a:r>
              <a:rPr lang="zh-CN"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给客户提供一站式、高性价比</a:t>
            </a:r>
            <a:r>
              <a:rPr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mn-ea"/>
              </a:rPr>
              <a:t>功率半导体器件</a:t>
            </a:r>
            <a:r>
              <a:rPr lang="zh-CN"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解决方案</a:t>
            </a:r>
            <a:r>
              <a:rPr lang="zh-CN" altLang="en-US"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a:t>
            </a:r>
            <a:endParaRPr lang="zh-CN"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endParaRPr lang="en-US"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r>
              <a:rPr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自公司成立以来，飞速发展，产品已涵盖了MOS管(</a:t>
            </a:r>
            <a:r>
              <a:rPr altLang="zh-CN" dirty="0" err="1"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低压MOS</a:t>
            </a:r>
            <a:r>
              <a:rPr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a:t>
            </a:r>
            <a:r>
              <a:rPr altLang="zh-CN" dirty="0" err="1"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中压大电流</a:t>
            </a:r>
            <a:r>
              <a:rPr lang="en-US" altLang="zh-CN" dirty="0" err="1"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MOS</a:t>
            </a:r>
            <a:r>
              <a:rPr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a:t>
            </a:r>
            <a:r>
              <a:rPr lang="en-US"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SGT </a:t>
            </a:r>
            <a:r>
              <a:rPr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MOS/高压超结MOS/高压平面MOS)、</a:t>
            </a:r>
            <a:r>
              <a:rPr altLang="zh-CN" dirty="0" err="1"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IGBT单管、Si</a:t>
            </a:r>
            <a:r>
              <a:rPr lang="en-US" altLang="zh-CN" dirty="0" err="1"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C</a:t>
            </a:r>
            <a:r>
              <a:rPr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 二极管、GaN </a:t>
            </a:r>
            <a:r>
              <a:rPr altLang="zh-CN" dirty="0" err="1"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FET等诸多</a:t>
            </a:r>
            <a:r>
              <a:rPr lang="zh-CN" altLang="en-US"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品</a:t>
            </a:r>
            <a:r>
              <a:rPr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种</a:t>
            </a:r>
            <a:r>
              <a:rPr 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总</a:t>
            </a:r>
            <a:r>
              <a:rPr lang="zh-CN"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计</a:t>
            </a:r>
            <a:r>
              <a:rPr lang="en-US"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900</a:t>
            </a:r>
            <a:r>
              <a:rPr lang="zh-CN"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多款产品型号。</a:t>
            </a:r>
            <a:endParaRPr lang="en-US"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endParaRPr lang="en-US"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r>
              <a:rPr lang="zh-CN" alt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以下把目前重点在推广的国内有特色的产品介绍给大家</a:t>
            </a:r>
            <a:r>
              <a:rPr lang="zh-CN" dirty="0" smtClean="0">
                <a:solidFill>
                  <a:srgbClr val="1F497D"/>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a:t>
            </a:r>
          </a:p>
        </p:txBody>
      </p:sp>
    </p:spTree>
  </p:cSld>
  <p:clrMapOvr>
    <a:masterClrMapping/>
  </p:clrMapOvr>
  <p:transition>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en-US" altLang="zh-CN" dirty="0"/>
              <a:t>2.储能/BMS/</a:t>
            </a:r>
            <a:r>
              <a:rPr lang="en-US" altLang="zh-CN" dirty="0" err="1"/>
              <a:t>电动车</a:t>
            </a:r>
            <a:r>
              <a:rPr lang="en-US" altLang="zh-CN" dirty="0"/>
              <a:t>/</a:t>
            </a:r>
            <a:r>
              <a:rPr lang="en-US" altLang="zh-CN" dirty="0" err="1"/>
              <a:t>平衡车</a:t>
            </a:r>
            <a:r>
              <a:rPr lang="en-US" altLang="zh-CN" dirty="0"/>
              <a:t> SGT MOS</a:t>
            </a:r>
          </a:p>
        </p:txBody>
      </p:sp>
      <p:sp>
        <p:nvSpPr>
          <p:cNvPr id="8" name="TextBox 3"/>
          <p:cNvSpPr txBox="1"/>
          <p:nvPr>
            <p:custDataLst>
              <p:tags r:id="rId1"/>
            </p:custDataLst>
          </p:nvPr>
        </p:nvSpPr>
        <p:spPr>
          <a:xfrm>
            <a:off x="3257550" y="100330"/>
            <a:ext cx="4613275"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储能 SGT 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6" name="表格 5"/>
          <p:cNvGraphicFramePr/>
          <p:nvPr>
            <p:custDataLst>
              <p:tags r:id="rId2"/>
            </p:custDataLst>
          </p:nvPr>
        </p:nvGraphicFramePr>
        <p:xfrm>
          <a:off x="305435" y="819785"/>
          <a:ext cx="8466455" cy="2553700"/>
        </p:xfrm>
        <a:graphic>
          <a:graphicData uri="http://schemas.openxmlformats.org/drawingml/2006/table">
            <a:tbl>
              <a:tblPr/>
              <a:tblGrid>
                <a:gridCol w="989965"/>
                <a:gridCol w="1136650"/>
                <a:gridCol w="1614805"/>
                <a:gridCol w="671830"/>
                <a:gridCol w="852170"/>
                <a:gridCol w="716280"/>
                <a:gridCol w="466725"/>
                <a:gridCol w="528955"/>
                <a:gridCol w="409575"/>
                <a:gridCol w="1079500"/>
              </a:tblGrid>
              <a:tr h="393700">
                <a:tc gridSpan="10">
                  <a:txBody>
                    <a:bodyPr/>
                    <a:lstStyle/>
                    <a:p>
                      <a:pPr marL="0" algn="l" defTabSz="685800" rtl="0" eaLnBrk="1" latinLnBrk="0" hangingPunct="1">
                        <a:lnSpc>
                          <a:spcPct val="120000"/>
                        </a:lnSpc>
                        <a:buClrTx/>
                        <a:buSzTx/>
                        <a:buFontTx/>
                        <a:buNone/>
                      </a:pPr>
                      <a:r>
                        <a:rPr lang="zh-CN"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储能</a:t>
                      </a:r>
                      <a:r>
                        <a:rPr lang="en-US" altLang="zh-CN"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 </a:t>
                      </a:r>
                      <a:r>
                        <a:rPr lang="zh-CN"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SGT </a:t>
                      </a: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432000">
                <a:tc>
                  <a:txBody>
                    <a:bodyPr/>
                    <a:lstStyle/>
                    <a:p>
                      <a:pPr algn="ctr">
                        <a:buNone/>
                      </a:pPr>
                      <a:r>
                        <a:rPr lang="zh-CN" sz="1045" b="1">
                          <a:solidFill>
                            <a:srgbClr val="FFFFFF"/>
                          </a:solidFill>
                          <a:latin typeface="Arial" panose="020B0604020202020204" pitchFamily="34" charset="0"/>
                          <a:ea typeface="微软雅黑" panose="020B0503020204020204" charset="-122"/>
                        </a:rPr>
                        <a:t>型号(Part Number)</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工艺</a:t>
                      </a:r>
                      <a:r>
                        <a:rPr lang="en-US" altLang="zh-CN" sz="1045" b="1">
                          <a:solidFill>
                            <a:srgbClr val="FFFFFF"/>
                          </a:solidFill>
                          <a:latin typeface="Arial" panose="020B0604020202020204" pitchFamily="34" charset="0"/>
                          <a:ea typeface="微软雅黑" panose="020B0503020204020204" charset="-122"/>
                        </a:rPr>
                        <a:t>  </a:t>
                      </a:r>
                      <a:r>
                        <a:rPr lang="zh-CN" sz="1045" b="1">
                          <a:solidFill>
                            <a:srgbClr val="FFFFFF"/>
                          </a:solidFill>
                          <a:latin typeface="Arial" panose="020B0604020202020204" pitchFamily="34" charset="0"/>
                          <a:ea typeface="微软雅黑" panose="020B0503020204020204" charset="-122"/>
                        </a:rPr>
                        <a:t>(Technology)</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dirty="0">
                          <a:solidFill>
                            <a:srgbClr val="FFFFFF"/>
                          </a:solidFill>
                          <a:latin typeface="Arial" panose="020B0604020202020204" pitchFamily="34" charset="0"/>
                          <a:ea typeface="微软雅黑" panose="020B0503020204020204" charset="-122"/>
                        </a:rPr>
                        <a:t>封装</a:t>
                      </a:r>
                      <a:r>
                        <a:rPr lang="en-US" altLang="zh-CN" sz="1045" b="1" dirty="0">
                          <a:solidFill>
                            <a:srgbClr val="FFFFFF"/>
                          </a:solidFill>
                          <a:latin typeface="Arial" panose="020B0604020202020204" pitchFamily="34" charset="0"/>
                          <a:ea typeface="微软雅黑" panose="020B0503020204020204" charset="-122"/>
                        </a:rPr>
                        <a:t>                         </a:t>
                      </a:r>
                      <a:r>
                        <a:rPr lang="zh-CN" sz="1045" b="1" dirty="0">
                          <a:solidFill>
                            <a:srgbClr val="FFFFFF"/>
                          </a:solidFill>
                          <a:latin typeface="Arial" panose="020B0604020202020204" pitchFamily="34" charset="0"/>
                          <a:ea typeface="微软雅黑" panose="020B0503020204020204" charset="-122"/>
                        </a:rPr>
                        <a:t>(Package )</a:t>
                      </a:r>
                      <a:endParaRPr lang="zh-CN" altLang="en-US" sz="1045"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沟道(Polarity)</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VDS(Max) (BVDSS(V)</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ID(Max) (ID(A))</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IDM</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VTH (Typ)</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VGS</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RDS(ON)@ 10VTyp(mΩ) </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432000">
                <a:tc>
                  <a:txBody>
                    <a:bodyPr/>
                    <a:lstStyle/>
                    <a:p>
                      <a:pPr algn="ctr">
                        <a:buNone/>
                      </a:pPr>
                      <a:r>
                        <a:rPr lang="en-US" sz="1045" b="1" dirty="0">
                          <a:solidFill>
                            <a:srgbClr val="3A3838"/>
                          </a:solidFill>
                          <a:latin typeface="微软雅黑" panose="020B0503020204020204" charset="-122"/>
                        </a:rPr>
                        <a:t>HMS260N10/D/LL</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SGT工艺</a:t>
                      </a:r>
                      <a:r>
                        <a:rPr lang="en-US" altLang="zh-CN" sz="1045" b="1" dirty="0">
                          <a:solidFill>
                            <a:srgbClr val="3A3838"/>
                          </a:solidFill>
                          <a:latin typeface="Arial" panose="020B0604020202020204" pitchFamily="34" charset="0"/>
                          <a:ea typeface="微软雅黑" panose="020B0503020204020204" charset="-122"/>
                        </a:rPr>
                        <a:t>      </a:t>
                      </a:r>
                      <a:r>
                        <a:rPr lang="zh-CN" sz="1045" b="1" dirty="0">
                          <a:solidFill>
                            <a:srgbClr val="3A3838"/>
                          </a:solidFill>
                          <a:latin typeface="Arial" panose="020B0604020202020204" pitchFamily="34" charset="0"/>
                          <a:ea typeface="微软雅黑" panose="020B0503020204020204" charset="-122"/>
                        </a:rPr>
                        <a:t> (Split Gate)</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TO-220/TO-263/    TOLL-8L</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N沟道</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260A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780A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2.3mΩ</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32000">
                <a:tc>
                  <a:txBody>
                    <a:bodyPr/>
                    <a:lstStyle/>
                    <a:p>
                      <a:pPr algn="ctr">
                        <a:buNone/>
                      </a:pPr>
                      <a:r>
                        <a:rPr lang="en-US" sz="1045" b="1">
                          <a:solidFill>
                            <a:srgbClr val="3A3838"/>
                          </a:solidFill>
                          <a:latin typeface="微软雅黑" panose="020B0503020204020204" charset="-122"/>
                        </a:rPr>
                        <a:t>HMS310N85/D/LL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SGT工艺 </a:t>
                      </a:r>
                      <a:r>
                        <a:rPr lang="en-US" altLang="zh-CN" sz="1045" b="1" dirty="0">
                          <a:solidFill>
                            <a:srgbClr val="3A3838"/>
                          </a:solidFill>
                          <a:latin typeface="Arial" panose="020B0604020202020204" pitchFamily="34" charset="0"/>
                          <a:ea typeface="微软雅黑" panose="020B0503020204020204" charset="-122"/>
                        </a:rPr>
                        <a:t>       </a:t>
                      </a:r>
                      <a:r>
                        <a:rPr lang="zh-CN" sz="1045" b="1" dirty="0">
                          <a:solidFill>
                            <a:srgbClr val="3A3838"/>
                          </a:solidFill>
                          <a:latin typeface="Arial" panose="020B0604020202020204" pitchFamily="34" charset="0"/>
                          <a:ea typeface="微软雅黑" panose="020B0503020204020204" charset="-122"/>
                        </a:rPr>
                        <a:t>(Split Gate)</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TO-220/TO-263/    TOLL-8L</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N沟道</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85V</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smtClean="0">
                          <a:solidFill>
                            <a:srgbClr val="3A3838"/>
                          </a:solidFill>
                          <a:latin typeface="微软雅黑" panose="020B0503020204020204" charset="-122"/>
                        </a:rPr>
                        <a:t>310A</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960A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1.6mΩ</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32000">
                <a:tc>
                  <a:txBody>
                    <a:bodyPr/>
                    <a:lstStyle/>
                    <a:p>
                      <a:pPr algn="ctr">
                        <a:buNone/>
                      </a:pPr>
                      <a:r>
                        <a:rPr lang="en-US" sz="1045" b="1">
                          <a:solidFill>
                            <a:srgbClr val="3A3838"/>
                          </a:solidFill>
                          <a:latin typeface="微软雅黑" panose="020B0503020204020204" charset="-122"/>
                        </a:rPr>
                        <a:t>HMS330N06/D/LL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SGT工艺</a:t>
                      </a:r>
                      <a:r>
                        <a:rPr lang="en-US" altLang="zh-CN" sz="1045" b="1">
                          <a:solidFill>
                            <a:srgbClr val="3A3838"/>
                          </a:solidFill>
                          <a:latin typeface="Arial" panose="020B0604020202020204" pitchFamily="34" charset="0"/>
                          <a:ea typeface="微软雅黑" panose="020B0503020204020204" charset="-122"/>
                        </a:rPr>
                        <a:t>      </a:t>
                      </a:r>
                      <a:r>
                        <a:rPr lang="zh-CN" sz="1045" b="1">
                          <a:solidFill>
                            <a:srgbClr val="3A3838"/>
                          </a:solidFill>
                          <a:latin typeface="Arial" panose="020B0604020202020204" pitchFamily="34" charset="0"/>
                          <a:ea typeface="微软雅黑" panose="020B0503020204020204" charset="-122"/>
                        </a:rPr>
                        <a:t> (Split Gate)</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TO-220/TO-263/   TOLL-8L</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N沟道</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60V</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330A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990A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1.4mΩ</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32000">
                <a:tc>
                  <a:txBody>
                    <a:bodyPr/>
                    <a:lstStyle/>
                    <a:p>
                      <a:pPr algn="ctr">
                        <a:buNone/>
                      </a:pPr>
                      <a:r>
                        <a:rPr lang="en-US" sz="1045" b="1">
                          <a:solidFill>
                            <a:srgbClr val="3A3838"/>
                          </a:solidFill>
                          <a:latin typeface="微软雅黑" panose="020B0503020204020204" charset="-122"/>
                        </a:rPr>
                        <a:t>HMS320N04/D/G/LL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SGT工艺</a:t>
                      </a:r>
                      <a:r>
                        <a:rPr lang="en-US" altLang="zh-CN" sz="1045" b="1">
                          <a:solidFill>
                            <a:srgbClr val="3A3838"/>
                          </a:solidFill>
                          <a:latin typeface="Arial" panose="020B0604020202020204" pitchFamily="34" charset="0"/>
                          <a:ea typeface="微软雅黑" panose="020B0503020204020204" charset="-122"/>
                        </a:rPr>
                        <a:t>      </a:t>
                      </a:r>
                      <a:r>
                        <a:rPr lang="zh-CN" sz="1045" b="1">
                          <a:solidFill>
                            <a:srgbClr val="3A3838"/>
                          </a:solidFill>
                          <a:latin typeface="Arial" panose="020B0604020202020204" pitchFamily="34" charset="0"/>
                          <a:ea typeface="微软雅黑" panose="020B0503020204020204" charset="-122"/>
                        </a:rPr>
                        <a:t> (Split Gate)</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TO-220/TO-263/               PDFN5X6-8L/TOLL-8L</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N沟道</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40V</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320A</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960A</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1.9V</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±20</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0.5mΩ</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 name="副标题 9"/>
          <p:cNvSpPr>
            <a:spLocks noGrp="1"/>
          </p:cNvSpPr>
          <p:nvPr>
            <p:ph type="subTitle" idx="1"/>
            <p:custDataLst>
              <p:tags r:id="rId3"/>
            </p:custDataLst>
          </p:nvPr>
        </p:nvSpPr>
        <p:spPr>
          <a:xfrm>
            <a:off x="228600" y="3562350"/>
            <a:ext cx="8526780" cy="1066800"/>
          </a:xfrm>
        </p:spPr>
        <p:txBody>
          <a:bodyPr>
            <a:normAutofit/>
          </a:bodyPr>
          <a:lstStyle/>
          <a:p>
            <a:pPr algn="l"/>
            <a:r>
              <a:rPr lang="zh-CN" altLang="en-US" sz="1500" b="1" dirty="0">
                <a:solidFill>
                  <a:schemeClr val="bg1">
                    <a:lumMod val="85000"/>
                    <a:lumOff val="15000"/>
                  </a:schemeClr>
                </a:solidFill>
                <a:latin typeface="Arial" panose="020B0604020202020204" pitchFamily="34" charset="0"/>
                <a:ea typeface="微软雅黑" panose="020B0503020204020204" charset="-122"/>
              </a:rPr>
              <a:t>优点：</a:t>
            </a:r>
            <a:r>
              <a:rPr lang="zh-CN" altLang="en-US" sz="1450" dirty="0">
                <a:solidFill>
                  <a:schemeClr val="bg1">
                    <a:lumMod val="85000"/>
                    <a:lumOff val="15000"/>
                  </a:schemeClr>
                </a:solidFill>
                <a:latin typeface="微软雅黑" panose="020B0503020204020204" charset="-122"/>
                <a:ea typeface="微软雅黑" panose="020B0503020204020204" charset="-122"/>
              </a:rPr>
              <a:t>采用最新一代</a:t>
            </a:r>
            <a:r>
              <a:rPr lang="en-US" altLang="zh-CN" sz="1450" dirty="0">
                <a:solidFill>
                  <a:schemeClr val="bg1">
                    <a:lumMod val="85000"/>
                    <a:lumOff val="15000"/>
                  </a:schemeClr>
                </a:solidFill>
                <a:latin typeface="微软雅黑" panose="020B0503020204020204" charset="-122"/>
                <a:ea typeface="微软雅黑" panose="020B0503020204020204" charset="-122"/>
              </a:rPr>
              <a:t>SGT</a:t>
            </a:r>
            <a:r>
              <a:rPr lang="zh-CN" altLang="en-US" sz="1450" dirty="0">
                <a:solidFill>
                  <a:schemeClr val="bg1">
                    <a:lumMod val="85000"/>
                    <a:lumOff val="15000"/>
                  </a:schemeClr>
                </a:solidFill>
                <a:latin typeface="微软雅黑" panose="020B0503020204020204" charset="-122"/>
                <a:ea typeface="微软雅黑" panose="020B0503020204020204" charset="-122"/>
              </a:rPr>
              <a:t>工艺技术，提供</a:t>
            </a:r>
            <a:r>
              <a:rPr lang="en-US" altLang="zh-CN" sz="1450" dirty="0">
                <a:solidFill>
                  <a:schemeClr val="bg1">
                    <a:lumMod val="85000"/>
                    <a:lumOff val="15000"/>
                  </a:schemeClr>
                </a:solidFill>
                <a:latin typeface="微软雅黑" panose="020B0503020204020204" charset="-122"/>
                <a:ea typeface="微软雅黑" panose="020B0503020204020204" charset="-122"/>
              </a:rPr>
              <a:t>TOLL-8L/TO-263/TO-220/PDFN5X6-8L</a:t>
            </a:r>
            <a:r>
              <a:rPr lang="zh-CN" altLang="en-US" sz="1450" dirty="0">
                <a:solidFill>
                  <a:schemeClr val="bg1">
                    <a:lumMod val="85000"/>
                    <a:lumOff val="15000"/>
                  </a:schemeClr>
                </a:solidFill>
                <a:latin typeface="微软雅黑" panose="020B0503020204020204" charset="-122"/>
                <a:ea typeface="微软雅黑" panose="020B0503020204020204" charset="-122"/>
              </a:rPr>
              <a:t>多种封装满足不同客户</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需求；</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VTH</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有做分档测试，客户可以并联</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应用；</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TOLL-8L</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封装是采用</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MSL1</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等级封测。</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dirty="0" smtClean="0">
              <a:solidFill>
                <a:srgbClr val="1F497D"/>
              </a:solidFill>
              <a:latin typeface="微软雅黑" panose="020B0503020204020204" charset="-122"/>
              <a:ea typeface="微软雅黑" panose="020B0503020204020204" charset="-122"/>
            </a:endParaRPr>
          </a:p>
          <a:p>
            <a:pPr algn="l"/>
            <a:r>
              <a:rPr lang="zh-CN" altLang="en-US" sz="1500" b="1" dirty="0">
                <a:solidFill>
                  <a:schemeClr val="bg1">
                    <a:lumMod val="85000"/>
                    <a:lumOff val="15000"/>
                  </a:schemeClr>
                </a:solidFill>
                <a:latin typeface="Arial" panose="020B0604020202020204" pitchFamily="34" charset="0"/>
                <a:ea typeface="微软雅黑" panose="020B0503020204020204" charset="-122"/>
              </a:rPr>
              <a:t>应用领域：</a:t>
            </a:r>
            <a:r>
              <a:rPr lang="zh-CN" altLang="en-US" sz="1450" dirty="0">
                <a:solidFill>
                  <a:schemeClr val="bg1">
                    <a:lumMod val="85000"/>
                    <a:lumOff val="15000"/>
                  </a:schemeClr>
                </a:solidFill>
                <a:latin typeface="微软雅黑" panose="020B0503020204020204" charset="-122"/>
                <a:ea typeface="微软雅黑" panose="020B0503020204020204" charset="-122"/>
              </a:rPr>
              <a:t>储能、户外</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电源</a:t>
            </a:r>
            <a:r>
              <a:rPr lang="zh-CN" altLang="en-US" sz="1450" dirty="0">
                <a:solidFill>
                  <a:schemeClr val="bg1">
                    <a:lumMod val="85000"/>
                    <a:lumOff val="15000"/>
                  </a:schemeClr>
                </a:solidFill>
                <a:latin typeface="微软雅黑" panose="020B0503020204020204" charset="-122"/>
                <a:ea typeface="微软雅黑" panose="020B0503020204020204" charset="-122"/>
              </a:rPr>
              <a:t>。</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en-US" altLang="zh-CN" dirty="0"/>
              <a:t>2-2</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BMS/电动车/平衡车 </a:t>
            </a:r>
            <a:r>
              <a:rPr lang="en-US" altLang="zh-CN"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SGT MOS</a:t>
            </a:r>
            <a:endPar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endParaRP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6" name="表格 5"/>
          <p:cNvGraphicFramePr/>
          <p:nvPr>
            <p:custDataLst>
              <p:tags r:id="rId2"/>
            </p:custDataLst>
          </p:nvPr>
        </p:nvGraphicFramePr>
        <p:xfrm>
          <a:off x="588010" y="745490"/>
          <a:ext cx="6517005" cy="4294091"/>
        </p:xfrm>
        <a:graphic>
          <a:graphicData uri="http://schemas.openxmlformats.org/drawingml/2006/table">
            <a:tbl>
              <a:tblPr/>
              <a:tblGrid>
                <a:gridCol w="805815"/>
                <a:gridCol w="808990"/>
                <a:gridCol w="1303020"/>
                <a:gridCol w="545465"/>
                <a:gridCol w="680085"/>
                <a:gridCol w="535305"/>
                <a:gridCol w="349885"/>
                <a:gridCol w="339090"/>
                <a:gridCol w="334645"/>
                <a:gridCol w="814705"/>
              </a:tblGrid>
              <a:tr h="306705">
                <a:tc gridSpan="10">
                  <a:txBody>
                    <a:bodyPr/>
                    <a:lstStyle/>
                    <a:p>
                      <a:pPr algn="l">
                        <a:lnSpc>
                          <a:spcPct val="80000"/>
                        </a:lnSpc>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BMS/电动车/平衡车 SGT MOS</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415290">
                <a:tc>
                  <a:txBody>
                    <a:bodyPr/>
                    <a:lstStyle/>
                    <a:p>
                      <a:pPr algn="ctr">
                        <a:buNone/>
                      </a:pPr>
                      <a:r>
                        <a:rPr lang="zh-CN" sz="1045" b="1">
                          <a:solidFill>
                            <a:srgbClr val="FFFFFF"/>
                          </a:solidFill>
                          <a:latin typeface="Arial" panose="020B0604020202020204" pitchFamily="34" charset="0"/>
                          <a:ea typeface="微软雅黑" panose="020B0503020204020204" charset="-122"/>
                        </a:rPr>
                        <a:t>型号(Part Number)</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工艺(</a:t>
                      </a:r>
                      <a:r>
                        <a:rPr lang="zh-CN" sz="950" b="1">
                          <a:solidFill>
                            <a:srgbClr val="FFFFFF"/>
                          </a:solidFill>
                          <a:latin typeface="Arial" panose="020B0604020202020204" pitchFamily="34" charset="0"/>
                          <a:ea typeface="微软雅黑" panose="020B0503020204020204" charset="-122"/>
                        </a:rPr>
                        <a:t>Technology</a:t>
                      </a:r>
                      <a:r>
                        <a:rPr lang="zh-CN" sz="1045" b="1">
                          <a:solidFill>
                            <a:srgbClr val="FFFFFF"/>
                          </a:solidFill>
                          <a:latin typeface="Arial" panose="020B0604020202020204" pitchFamily="34" charset="0"/>
                          <a:ea typeface="微软雅黑" panose="020B0503020204020204" charset="-122"/>
                        </a:rPr>
                        <a:t>)</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dirty="0" smtClean="0">
                          <a:solidFill>
                            <a:srgbClr val="FFFFFF"/>
                          </a:solidFill>
                          <a:latin typeface="Arial" panose="020B0604020202020204" pitchFamily="34" charset="0"/>
                          <a:ea typeface="微软雅黑" panose="020B0503020204020204" charset="-122"/>
                        </a:rPr>
                        <a:t>封装</a:t>
                      </a:r>
                      <a:r>
                        <a:rPr lang="en-US" altLang="zh-CN" sz="1045" b="1" dirty="0" smtClean="0">
                          <a:solidFill>
                            <a:srgbClr val="FFFFFF"/>
                          </a:solidFill>
                          <a:latin typeface="Arial" panose="020B0604020202020204" pitchFamily="34" charset="0"/>
                          <a:ea typeface="微软雅黑" panose="020B0503020204020204" charset="-122"/>
                        </a:rPr>
                        <a:t>                  </a:t>
                      </a:r>
                      <a:r>
                        <a:rPr lang="zh-CN" sz="1045" b="1" dirty="0" smtClean="0">
                          <a:solidFill>
                            <a:srgbClr val="FFFFFF"/>
                          </a:solidFill>
                          <a:latin typeface="Arial" panose="020B0604020202020204" pitchFamily="34" charset="0"/>
                          <a:ea typeface="微软雅黑" panose="020B0503020204020204" charset="-122"/>
                        </a:rPr>
                        <a:t>(Package)</a:t>
                      </a:r>
                      <a:endParaRPr lang="zh-CN" altLang="en-US" sz="1045"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50" b="1">
                          <a:solidFill>
                            <a:srgbClr val="FFFFFF"/>
                          </a:solidFill>
                          <a:latin typeface="Arial" panose="020B0604020202020204" pitchFamily="34" charset="0"/>
                          <a:ea typeface="微软雅黑" panose="020B0503020204020204" charset="-122"/>
                        </a:rPr>
                        <a:t>沟道</a:t>
                      </a:r>
                      <a:r>
                        <a:rPr lang="zh-CN" sz="950" b="1">
                          <a:solidFill>
                            <a:srgbClr val="FFFFFF"/>
                          </a:solidFill>
                          <a:latin typeface="Arial" panose="020B0604020202020204" pitchFamily="34" charset="0"/>
                          <a:ea typeface="微软雅黑" panose="020B0503020204020204" charset="-122"/>
                        </a:rPr>
                        <a:t>(Polarity)</a:t>
                      </a:r>
                      <a:endParaRPr lang="zh-CN" altLang="en-US" sz="95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50" b="1" dirty="0">
                          <a:solidFill>
                            <a:srgbClr val="FFFFFF"/>
                          </a:solidFill>
                          <a:latin typeface="微软雅黑" panose="020B0503020204020204" charset="-122"/>
                        </a:rPr>
                        <a:t>VDS(Max) (BVDSS(V)</a:t>
                      </a:r>
                      <a:endParaRPr lang="en-US" altLang="en-US" sz="95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50" b="1" dirty="0">
                          <a:solidFill>
                            <a:srgbClr val="FFFFFF"/>
                          </a:solidFill>
                          <a:latin typeface="微软雅黑" panose="020B0503020204020204" charset="-122"/>
                        </a:rPr>
                        <a:t>ID(Max) (ID(A))</a:t>
                      </a:r>
                      <a:endParaRPr lang="en-US" altLang="en-US" sz="95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IDM</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50" b="1" dirty="0">
                          <a:solidFill>
                            <a:srgbClr val="FFFFFF"/>
                          </a:solidFill>
                          <a:latin typeface="微软雅黑" panose="020B0503020204020204" charset="-122"/>
                        </a:rPr>
                        <a:t>VTH (</a:t>
                      </a:r>
                      <a:r>
                        <a:rPr lang="en-US" sz="950" b="1" dirty="0" err="1">
                          <a:solidFill>
                            <a:srgbClr val="FFFFFF"/>
                          </a:solidFill>
                          <a:latin typeface="微软雅黑" panose="020B0503020204020204" charset="-122"/>
                        </a:rPr>
                        <a:t>Typ</a:t>
                      </a:r>
                      <a:r>
                        <a:rPr lang="en-US" sz="950" b="1" dirty="0">
                          <a:solidFill>
                            <a:srgbClr val="FFFFFF"/>
                          </a:solidFill>
                          <a:latin typeface="微软雅黑" panose="020B0503020204020204" charset="-122"/>
                        </a:rPr>
                        <a:t>)</a:t>
                      </a:r>
                      <a:endParaRPr lang="en-US" altLang="en-US" sz="95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50" b="1" dirty="0">
                          <a:solidFill>
                            <a:srgbClr val="FFFFFF"/>
                          </a:solidFill>
                          <a:latin typeface="微软雅黑" panose="020B0503020204020204" charset="-122"/>
                        </a:rPr>
                        <a:t>VGS</a:t>
                      </a:r>
                      <a:endParaRPr lang="en-US" altLang="en-US" sz="95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50" b="1" dirty="0">
                          <a:solidFill>
                            <a:srgbClr val="FFFFFF"/>
                          </a:solidFill>
                          <a:latin typeface="微软雅黑" panose="020B0503020204020204" charset="-122"/>
                        </a:rPr>
                        <a:t>RDS(ON)@ 10VTyp(</a:t>
                      </a:r>
                      <a:r>
                        <a:rPr lang="en-US" sz="950" b="1" dirty="0" err="1">
                          <a:solidFill>
                            <a:srgbClr val="FFFFFF"/>
                          </a:solidFill>
                          <a:latin typeface="微软雅黑" panose="020B0503020204020204" charset="-122"/>
                        </a:rPr>
                        <a:t>mΩ</a:t>
                      </a:r>
                      <a:r>
                        <a:rPr lang="en-US" sz="950" b="1" dirty="0">
                          <a:solidFill>
                            <a:srgbClr val="FFFFFF"/>
                          </a:solidFill>
                          <a:latin typeface="微软雅黑" panose="020B0503020204020204" charset="-122"/>
                        </a:rPr>
                        <a:t>)</a:t>
                      </a:r>
                      <a:r>
                        <a:rPr lang="en-US" sz="1000" b="1" dirty="0">
                          <a:solidFill>
                            <a:srgbClr val="FFFFFF"/>
                          </a:solidFill>
                          <a:latin typeface="微软雅黑" panose="020B0503020204020204" charset="-122"/>
                        </a:rPr>
                        <a:t> </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324485">
                <a:tc>
                  <a:txBody>
                    <a:bodyPr/>
                    <a:lstStyle/>
                    <a:p>
                      <a:pPr algn="ctr">
                        <a:buNone/>
                      </a:pPr>
                      <a:r>
                        <a:rPr lang="en-US" sz="960" b="1" dirty="0">
                          <a:solidFill>
                            <a:srgbClr val="3A3838"/>
                          </a:solidFill>
                          <a:latin typeface="微软雅黑" panose="020B0503020204020204" charset="-122"/>
                        </a:rPr>
                        <a:t>HMS135N10/D/G/K</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SGT工艺 (Split Gate)</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TO-220/TO-263           PDFN5X6-8L/TO-252</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N沟道</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100V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135A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405A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±20</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3.4mΩ</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485">
                <a:tc>
                  <a:txBody>
                    <a:bodyPr/>
                    <a:lstStyle/>
                    <a:p>
                      <a:pPr algn="ctr">
                        <a:buNone/>
                      </a:pPr>
                      <a:r>
                        <a:rPr lang="en-US" sz="960" b="1" dirty="0">
                          <a:solidFill>
                            <a:srgbClr val="3A3838"/>
                          </a:solidFill>
                          <a:latin typeface="微软雅黑" panose="020B0503020204020204" charset="-122"/>
                        </a:rPr>
                        <a:t>HMS120N10/D/G/K</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dirty="0">
                          <a:solidFill>
                            <a:srgbClr val="3A3838"/>
                          </a:solidFill>
                          <a:latin typeface="Arial" panose="020B0604020202020204" pitchFamily="34" charset="0"/>
                          <a:ea typeface="微软雅黑" panose="020B0503020204020204" charset="-122"/>
                        </a:rPr>
                        <a:t>SGT工艺 (Split Gate)</a:t>
                      </a:r>
                      <a:endParaRPr lang="zh-CN" altLang="en-US" sz="96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TO-220/TO-263           PDFN5X6-8L/TO-252</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N沟道</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100V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120A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360A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±20</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4.6mΩ</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485">
                <a:tc>
                  <a:txBody>
                    <a:bodyPr/>
                    <a:lstStyle/>
                    <a:p>
                      <a:pPr algn="ctr">
                        <a:buNone/>
                      </a:pPr>
                      <a:r>
                        <a:rPr lang="en-US" sz="960" b="1">
                          <a:solidFill>
                            <a:srgbClr val="3A3838"/>
                          </a:solidFill>
                          <a:latin typeface="微软雅黑" panose="020B0503020204020204" charset="-122"/>
                        </a:rPr>
                        <a:t>HMS85N10/D/G/K</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dirty="0">
                          <a:solidFill>
                            <a:srgbClr val="3A3838"/>
                          </a:solidFill>
                          <a:latin typeface="Arial" panose="020B0604020202020204" pitchFamily="34" charset="0"/>
                          <a:ea typeface="微软雅黑" panose="020B0503020204020204" charset="-122"/>
                        </a:rPr>
                        <a:t>SGT工艺 (Split Gate)</a:t>
                      </a:r>
                      <a:endParaRPr lang="zh-CN" altLang="en-US" sz="96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TO-220/TO-263           PDFN5X6-8L/TO-252</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dirty="0">
                          <a:solidFill>
                            <a:srgbClr val="3A3838"/>
                          </a:solidFill>
                          <a:latin typeface="Arial" panose="020B0604020202020204" pitchFamily="34" charset="0"/>
                          <a:ea typeface="微软雅黑" panose="020B0503020204020204" charset="-122"/>
                        </a:rPr>
                        <a:t>N沟道</a:t>
                      </a:r>
                      <a:endParaRPr lang="zh-CN" altLang="en-US" sz="96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100V</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85A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255A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±20</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7.0mΩ</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485">
                <a:tc>
                  <a:txBody>
                    <a:bodyPr/>
                    <a:lstStyle/>
                    <a:p>
                      <a:pPr algn="ctr">
                        <a:buNone/>
                      </a:pPr>
                      <a:r>
                        <a:rPr lang="en-US" sz="960" b="1">
                          <a:solidFill>
                            <a:srgbClr val="3A3838"/>
                          </a:solidFill>
                          <a:latin typeface="微软雅黑" panose="020B0503020204020204" charset="-122"/>
                        </a:rPr>
                        <a:t>HMS80N10/D/G/K</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SGT工艺 (Split Gate)</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dirty="0">
                          <a:solidFill>
                            <a:srgbClr val="3A3838"/>
                          </a:solidFill>
                          <a:latin typeface="微软雅黑" panose="020B0503020204020204" charset="-122"/>
                        </a:rPr>
                        <a:t>TO-220/TO-263           PDFN5X6-8L/TO-252</a:t>
                      </a:r>
                      <a:endParaRPr lang="en-US" altLang="en-US" sz="9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N沟道</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100V</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80A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240A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±20</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7.5mΩ</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485">
                <a:tc>
                  <a:txBody>
                    <a:bodyPr/>
                    <a:lstStyle/>
                    <a:p>
                      <a:pPr algn="ctr">
                        <a:buNone/>
                      </a:pPr>
                      <a:r>
                        <a:rPr lang="en-US" sz="960" b="1">
                          <a:solidFill>
                            <a:srgbClr val="3A3838"/>
                          </a:solidFill>
                          <a:latin typeface="微软雅黑" panose="020B0503020204020204" charset="-122"/>
                        </a:rPr>
                        <a:t>HMS135N85/D/G/K</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SGT工艺 (Split Gate)</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dirty="0">
                          <a:solidFill>
                            <a:srgbClr val="3A3838"/>
                          </a:solidFill>
                          <a:latin typeface="微软雅黑" panose="020B0503020204020204" charset="-122"/>
                        </a:rPr>
                        <a:t>TO-220/TO-263           PDFN5X6-8L/TO-252</a:t>
                      </a:r>
                      <a:endParaRPr lang="en-US" altLang="en-US" sz="9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dirty="0">
                          <a:solidFill>
                            <a:srgbClr val="3A3838"/>
                          </a:solidFill>
                          <a:latin typeface="Arial" panose="020B0604020202020204" pitchFamily="34" charset="0"/>
                          <a:ea typeface="微软雅黑" panose="020B0503020204020204" charset="-122"/>
                        </a:rPr>
                        <a:t>N沟道</a:t>
                      </a:r>
                      <a:endParaRPr lang="zh-CN" altLang="en-US" sz="96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85V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135A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405A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±20</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3.3mΩ</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485">
                <a:tc>
                  <a:txBody>
                    <a:bodyPr/>
                    <a:lstStyle/>
                    <a:p>
                      <a:pPr algn="ctr">
                        <a:buNone/>
                      </a:pPr>
                      <a:r>
                        <a:rPr lang="en-US" sz="960" b="1">
                          <a:solidFill>
                            <a:srgbClr val="3A3838"/>
                          </a:solidFill>
                          <a:latin typeface="微软雅黑" panose="020B0503020204020204" charset="-122"/>
                        </a:rPr>
                        <a:t>HMS120N85/D/G/K</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SGT工艺 (Split Gate)</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TO-220/TO-263           PDFN5X6-8L/TO-252</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dirty="0">
                          <a:solidFill>
                            <a:srgbClr val="3A3838"/>
                          </a:solidFill>
                          <a:latin typeface="Arial" panose="020B0604020202020204" pitchFamily="34" charset="0"/>
                          <a:ea typeface="微软雅黑" panose="020B0503020204020204" charset="-122"/>
                        </a:rPr>
                        <a:t>N沟道</a:t>
                      </a:r>
                      <a:endParaRPr lang="zh-CN" altLang="en-US" sz="96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85V</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120A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360A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±20</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4.5mΩ</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485">
                <a:tc>
                  <a:txBody>
                    <a:bodyPr/>
                    <a:lstStyle/>
                    <a:p>
                      <a:pPr algn="ctr">
                        <a:buNone/>
                      </a:pPr>
                      <a:r>
                        <a:rPr lang="en-US" sz="960" b="1">
                          <a:solidFill>
                            <a:srgbClr val="3A3838"/>
                          </a:solidFill>
                          <a:latin typeface="微软雅黑" panose="020B0503020204020204" charset="-122"/>
                        </a:rPr>
                        <a:t>HMS100N85/D/G/K</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SGT工艺 (Split Gate)</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TO-220/TO-263           PDFN5X6-8L/TO-252</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N沟道</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85V</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100A</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±20</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5.4mΩ</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485">
                <a:tc>
                  <a:txBody>
                    <a:bodyPr/>
                    <a:lstStyle/>
                    <a:p>
                      <a:pPr algn="ctr">
                        <a:buNone/>
                      </a:pPr>
                      <a:r>
                        <a:rPr lang="en-US" sz="960" b="1">
                          <a:solidFill>
                            <a:srgbClr val="3A3838"/>
                          </a:solidFill>
                          <a:latin typeface="微软雅黑" panose="020B0503020204020204" charset="-122"/>
                        </a:rPr>
                        <a:t>HMS80N85/D/G/K</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SGT工艺 (Split Gate)</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TO-220/TO-263           PDFN5X6-8L/TO-252</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N沟道</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85V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80A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240A</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3.0V</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±20</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6.9mΩ</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485">
                <a:tc>
                  <a:txBody>
                    <a:bodyPr/>
                    <a:lstStyle/>
                    <a:p>
                      <a:pPr algn="ctr">
                        <a:buNone/>
                      </a:pPr>
                      <a:r>
                        <a:rPr lang="en-US" sz="960" b="1">
                          <a:solidFill>
                            <a:srgbClr val="3A3838"/>
                          </a:solidFill>
                          <a:latin typeface="微软雅黑" panose="020B0503020204020204" charset="-122"/>
                        </a:rPr>
                        <a:t>HMS100N15/D</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SGT工艺 (Split Gate)</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TO-220/TO-263</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N沟道</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150V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100A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3.0V</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±20</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6.5mΩ</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485">
                <a:tc>
                  <a:txBody>
                    <a:bodyPr/>
                    <a:lstStyle/>
                    <a:p>
                      <a:pPr algn="ctr">
                        <a:buNone/>
                      </a:pPr>
                      <a:r>
                        <a:rPr lang="en-US" sz="960" b="1">
                          <a:solidFill>
                            <a:srgbClr val="3A3838"/>
                          </a:solidFill>
                          <a:latin typeface="微软雅黑" panose="020B0503020204020204" charset="-122"/>
                        </a:rPr>
                        <a:t>HMS100N20/D</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SGT工艺 (Split Gate)</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a:solidFill>
                            <a:srgbClr val="3A3838"/>
                          </a:solidFill>
                          <a:latin typeface="微软雅黑" panose="020B0503020204020204" charset="-122"/>
                        </a:rPr>
                        <a:t>TO-220/TO-263</a:t>
                      </a:r>
                      <a:endParaRPr lang="en-US" altLang="en-US" sz="95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N沟道</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200V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100A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±20</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9.3mΩ</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4485">
                <a:tc>
                  <a:txBody>
                    <a:bodyPr/>
                    <a:lstStyle/>
                    <a:p>
                      <a:pPr algn="ctr">
                        <a:buNone/>
                      </a:pPr>
                      <a:r>
                        <a:rPr lang="en-US" sz="960" b="1">
                          <a:solidFill>
                            <a:srgbClr val="3A3838"/>
                          </a:solidFill>
                          <a:latin typeface="微软雅黑" panose="020B0503020204020204" charset="-122"/>
                        </a:rPr>
                        <a:t>HMS80N25/D</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SGT工艺 (Split Gate)</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50" b="1" dirty="0">
                          <a:solidFill>
                            <a:srgbClr val="3A3838"/>
                          </a:solidFill>
                          <a:latin typeface="微软雅黑" panose="020B0503020204020204" charset="-122"/>
                        </a:rPr>
                        <a:t>TO-220/TO-263</a:t>
                      </a:r>
                      <a:endParaRPr lang="en-US" altLang="en-US" sz="95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960" b="1">
                          <a:solidFill>
                            <a:srgbClr val="3A3838"/>
                          </a:solidFill>
                          <a:latin typeface="Arial" panose="020B0604020202020204" pitchFamily="34" charset="0"/>
                          <a:ea typeface="微软雅黑" panose="020B0503020204020204" charset="-122"/>
                        </a:rPr>
                        <a:t>N沟道</a:t>
                      </a:r>
                      <a:endParaRPr lang="zh-CN" altLang="en-US" sz="96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250V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80A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240A</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3.0V</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a:solidFill>
                            <a:srgbClr val="3A3838"/>
                          </a:solidFill>
                          <a:latin typeface="微软雅黑" panose="020B0503020204020204" charset="-122"/>
                        </a:rPr>
                        <a:t>±20</a:t>
                      </a:r>
                      <a:endParaRPr lang="en-US" altLang="en-US" sz="96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960" b="1" dirty="0">
                          <a:solidFill>
                            <a:srgbClr val="3A3838"/>
                          </a:solidFill>
                          <a:latin typeface="微软雅黑" panose="020B0503020204020204" charset="-122"/>
                        </a:rPr>
                        <a:t>18mΩ</a:t>
                      </a:r>
                      <a:endParaRPr lang="en-US" altLang="en-US" sz="96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5" name="副标题 4"/>
          <p:cNvSpPr>
            <a:spLocks noGrp="1"/>
          </p:cNvSpPr>
          <p:nvPr>
            <p:ph type="subTitle" idx="1"/>
            <p:custDataLst>
              <p:tags r:id="rId3"/>
            </p:custDataLst>
          </p:nvPr>
        </p:nvSpPr>
        <p:spPr>
          <a:xfrm>
            <a:off x="7162800" y="1047750"/>
            <a:ext cx="1752600" cy="3984625"/>
          </a:xfrm>
        </p:spPr>
        <p:txBody>
          <a:bodyPr>
            <a:normAutofit lnSpcReduction="10000"/>
          </a:bodyPr>
          <a:lstStyle/>
          <a:p>
            <a:pPr algn="l">
              <a:lnSpc>
                <a:spcPct val="120000"/>
              </a:lnSpc>
            </a:pPr>
            <a:r>
              <a:rPr lang="zh-CN" altLang="en-US" sz="1650" b="1" dirty="0">
                <a:solidFill>
                  <a:schemeClr val="bg1">
                    <a:lumMod val="75000"/>
                    <a:lumOff val="25000"/>
                  </a:schemeClr>
                </a:solidFill>
                <a:latin typeface="Arial" panose="020B0604020202020204" pitchFamily="34" charset="0"/>
                <a:ea typeface="微软雅黑" panose="020B0503020204020204" charset="-122"/>
              </a:rPr>
              <a:t>优点：</a:t>
            </a:r>
            <a:endParaRPr lang="en-US" altLang="zh-CN" sz="1650" b="1" dirty="0">
              <a:solidFill>
                <a:schemeClr val="bg1">
                  <a:lumMod val="75000"/>
                  <a:lumOff val="25000"/>
                </a:schemeClr>
              </a:solidFill>
              <a:latin typeface="Arial" panose="020B0604020202020204" pitchFamily="34" charset="0"/>
              <a:ea typeface="微软雅黑" panose="020B0503020204020204" charset="-122"/>
            </a:endParaRPr>
          </a:p>
          <a:p>
            <a:pPr algn="l">
              <a:lnSpc>
                <a:spcPct val="110000"/>
              </a:lnSpc>
            </a:pPr>
            <a:r>
              <a:rPr lang="zh-CN" altLang="en-US" sz="1450" dirty="0">
                <a:solidFill>
                  <a:schemeClr val="bg1">
                    <a:lumMod val="85000"/>
                    <a:lumOff val="15000"/>
                  </a:schemeClr>
                </a:solidFill>
                <a:latin typeface="微软雅黑" panose="020B0503020204020204" charset="-122"/>
                <a:ea typeface="微软雅黑" panose="020B0503020204020204" charset="-122"/>
              </a:rPr>
              <a:t>采用最新一代</a:t>
            </a:r>
            <a:r>
              <a:rPr lang="en-US" altLang="zh-CN" sz="1450" dirty="0">
                <a:solidFill>
                  <a:schemeClr val="bg1">
                    <a:lumMod val="85000"/>
                    <a:lumOff val="15000"/>
                  </a:schemeClr>
                </a:solidFill>
                <a:latin typeface="微软雅黑" panose="020B0503020204020204" charset="-122"/>
                <a:ea typeface="微软雅黑" panose="020B0503020204020204" charset="-122"/>
              </a:rPr>
              <a:t>SGT</a:t>
            </a:r>
            <a:r>
              <a:rPr lang="zh-CN" altLang="en-US" sz="1450" dirty="0">
                <a:solidFill>
                  <a:schemeClr val="bg1">
                    <a:lumMod val="85000"/>
                    <a:lumOff val="15000"/>
                  </a:schemeClr>
                </a:solidFill>
                <a:latin typeface="微软雅黑" panose="020B0503020204020204" charset="-122"/>
                <a:ea typeface="微软雅黑" panose="020B0503020204020204" charset="-122"/>
              </a:rPr>
              <a:t>工艺</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技术，提供</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TO-263/TO-220/</a:t>
            </a:r>
          </a:p>
          <a:p>
            <a:pPr algn="l">
              <a:lnSpc>
                <a:spcPct val="110000"/>
              </a:lnSpc>
            </a:pPr>
            <a:r>
              <a:rPr lang="en-US" altLang="zh-CN" sz="1450" dirty="0" smtClean="0">
                <a:solidFill>
                  <a:schemeClr val="bg1">
                    <a:lumMod val="85000"/>
                    <a:lumOff val="15000"/>
                  </a:schemeClr>
                </a:solidFill>
                <a:latin typeface="微软雅黑" panose="020B0503020204020204" charset="-122"/>
                <a:ea typeface="微软雅黑" panose="020B0503020204020204" charset="-122"/>
              </a:rPr>
              <a:t>PDFN5X6-8L/</a:t>
            </a:r>
          </a:p>
          <a:p>
            <a:pPr algn="l">
              <a:lnSpc>
                <a:spcPct val="110000"/>
              </a:lnSpc>
            </a:pPr>
            <a:r>
              <a:rPr lang="en-US" altLang="zh-CN" sz="1450" dirty="0" smtClean="0">
                <a:solidFill>
                  <a:schemeClr val="bg1">
                    <a:lumMod val="85000"/>
                    <a:lumOff val="15000"/>
                  </a:schemeClr>
                </a:solidFill>
                <a:latin typeface="微软雅黑" panose="020B0503020204020204" charset="-122"/>
                <a:ea typeface="微软雅黑" panose="020B0503020204020204" charset="-122"/>
              </a:rPr>
              <a:t>TO-252</a:t>
            </a:r>
            <a:r>
              <a:rPr lang="zh-CN" altLang="en-US" sz="1450" dirty="0">
                <a:solidFill>
                  <a:schemeClr val="bg1">
                    <a:lumMod val="85000"/>
                    <a:lumOff val="15000"/>
                  </a:schemeClr>
                </a:solidFill>
                <a:latin typeface="微软雅黑" panose="020B0503020204020204" charset="-122"/>
                <a:ea typeface="微软雅黑" panose="020B0503020204020204" charset="-122"/>
              </a:rPr>
              <a:t>多种封装满足不同客户</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需求；</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VTH</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有做分档测试，客户可以并联应用。</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dirty="0" smtClean="0">
              <a:solidFill>
                <a:srgbClr val="1F497D"/>
              </a:solidFill>
              <a:latin typeface="微软雅黑" panose="020B0503020204020204" charset="-122"/>
              <a:ea typeface="微软雅黑" panose="020B0503020204020204" charset="-122"/>
            </a:endParaRPr>
          </a:p>
          <a:p>
            <a:pPr algn="l">
              <a:lnSpc>
                <a:spcPct val="120000"/>
              </a:lnSpc>
            </a:pPr>
            <a:r>
              <a:rPr lang="zh-CN" altLang="en-US" sz="1650" b="1" dirty="0">
                <a:solidFill>
                  <a:schemeClr val="bg1">
                    <a:lumMod val="75000"/>
                    <a:lumOff val="25000"/>
                  </a:schemeClr>
                </a:solidFill>
                <a:latin typeface="Arial" panose="020B0604020202020204" pitchFamily="34" charset="0"/>
                <a:ea typeface="微软雅黑" panose="020B0503020204020204" charset="-122"/>
              </a:rPr>
              <a:t>应用领域：</a:t>
            </a:r>
            <a:endParaRPr lang="en-US" altLang="zh-CN" sz="1650" b="1" dirty="0">
              <a:solidFill>
                <a:schemeClr val="bg1">
                  <a:lumMod val="75000"/>
                  <a:lumOff val="25000"/>
                </a:schemeClr>
              </a:solidFill>
              <a:latin typeface="Arial" panose="020B0604020202020204" pitchFamily="34" charset="0"/>
              <a:ea typeface="微软雅黑" panose="020B0503020204020204" charset="-122"/>
            </a:endParaRPr>
          </a:p>
          <a:p>
            <a:pPr algn="l">
              <a:lnSpc>
                <a:spcPct val="110000"/>
              </a:lnSpc>
            </a:pPr>
            <a:r>
              <a:rPr lang="en-US" altLang="zh-CN" sz="1450" dirty="0">
                <a:solidFill>
                  <a:schemeClr val="bg1">
                    <a:lumMod val="85000"/>
                    <a:lumOff val="15000"/>
                  </a:schemeClr>
                </a:solidFill>
                <a:latin typeface="微软雅黑" panose="020B0503020204020204" charset="-122"/>
                <a:ea typeface="微软雅黑" panose="020B0503020204020204" charset="-122"/>
              </a:rPr>
              <a:t>BMS/</a:t>
            </a:r>
            <a:r>
              <a:rPr lang="zh-CN" altLang="en-US" sz="1450" dirty="0">
                <a:solidFill>
                  <a:schemeClr val="bg1">
                    <a:lumMod val="85000"/>
                    <a:lumOff val="15000"/>
                  </a:schemeClr>
                </a:solidFill>
                <a:latin typeface="微软雅黑" panose="020B0503020204020204" charset="-122"/>
                <a:ea typeface="微软雅黑" panose="020B0503020204020204" charset="-122"/>
              </a:rPr>
              <a:t>电动车</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p>
          <a:p>
            <a:pPr algn="l">
              <a:lnSpc>
                <a:spcPct val="110000"/>
              </a:lnSpc>
            </a:pPr>
            <a:r>
              <a:rPr lang="zh-CN" altLang="en-US" sz="1450" dirty="0" smtClean="0">
                <a:solidFill>
                  <a:schemeClr val="bg1">
                    <a:lumMod val="85000"/>
                    <a:lumOff val="15000"/>
                  </a:schemeClr>
                </a:solidFill>
                <a:latin typeface="微软雅黑" panose="020B0503020204020204" charset="-122"/>
                <a:ea typeface="微软雅黑" panose="020B0503020204020204" charset="-122"/>
              </a:rPr>
              <a:t>平衡车</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滑板车</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p>
          <a:p>
            <a:pPr algn="l">
              <a:lnSpc>
                <a:spcPct val="110000"/>
              </a:lnSpc>
            </a:pPr>
            <a:r>
              <a:rPr lang="zh-CN" altLang="en-US" sz="1450" dirty="0" smtClean="0">
                <a:solidFill>
                  <a:schemeClr val="bg1">
                    <a:lumMod val="85000"/>
                    <a:lumOff val="15000"/>
                  </a:schemeClr>
                </a:solidFill>
                <a:latin typeface="微软雅黑" panose="020B0503020204020204" charset="-122"/>
                <a:ea typeface="微软雅黑" panose="020B0503020204020204" charset="-122"/>
              </a:rPr>
              <a:t>便携式储能</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户外电源</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dirty="0">
              <a:solidFill>
                <a:srgbClr val="1F497D"/>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高压超结</a:t>
            </a:r>
            <a:r>
              <a:rPr lang="zh-CN" altLang="en-US" sz="2100" b="1" kern="2000" dirty="0" smtClean="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MOS 特色</a:t>
            </a:r>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产品</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457200" y="590548"/>
          <a:ext cx="6908165" cy="4573132"/>
        </p:xfrm>
        <a:graphic>
          <a:graphicData uri="http://schemas.openxmlformats.org/drawingml/2006/table">
            <a:tbl>
              <a:tblPr/>
              <a:tblGrid>
                <a:gridCol w="815340"/>
                <a:gridCol w="1066800"/>
                <a:gridCol w="863600"/>
                <a:gridCol w="542290"/>
                <a:gridCol w="657860"/>
                <a:gridCol w="498475"/>
                <a:gridCol w="333375"/>
                <a:gridCol w="361950"/>
                <a:gridCol w="382270"/>
                <a:gridCol w="553085"/>
                <a:gridCol w="833120"/>
              </a:tblGrid>
              <a:tr h="313701">
                <a:tc gridSpan="11">
                  <a:txBody>
                    <a:bodyPr/>
                    <a:lstStyle/>
                    <a:p>
                      <a:pPr marL="0" indent="0" algn="l" defTabSz="685800" rtl="0" eaLnBrk="1" latinLnBrk="0" hangingPunct="1">
                        <a:lnSpc>
                          <a:spcPct val="120000"/>
                        </a:lnSpc>
                        <a:spcBef>
                          <a:spcPct val="15000"/>
                        </a:spcBef>
                        <a:buClrTx/>
                        <a:buSzTx/>
                        <a:buFont typeface="Arial" panose="020B0604020202020204" pitchFamily="34" charset="0"/>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高压超结MOS 特色产品</a:t>
                      </a: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622876">
                <a:tc>
                  <a:txBody>
                    <a:bodyPr/>
                    <a:lstStyle/>
                    <a:p>
                      <a:pPr algn="ctr">
                        <a:buNone/>
                      </a:pPr>
                      <a:r>
                        <a:rPr lang="zh-CN" sz="1000" b="1" dirty="0">
                          <a:solidFill>
                            <a:srgbClr val="FFFFFF"/>
                          </a:solidFill>
                          <a:latin typeface="Arial" panose="020B0604020202020204" pitchFamily="34" charset="0"/>
                          <a:ea typeface="微软雅黑" panose="020B0503020204020204" charset="-122"/>
                        </a:rPr>
                        <a:t>型号</a:t>
                      </a:r>
                      <a:r>
                        <a:rPr lang="en-US" sz="1000" b="1" dirty="0">
                          <a:solidFill>
                            <a:srgbClr val="FFFFFF"/>
                          </a:solidFill>
                          <a:latin typeface="微软雅黑" panose="020B0503020204020204" charset="-122"/>
                        </a:rPr>
                        <a:t> (Part Number)</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dirty="0" smtClean="0">
                          <a:solidFill>
                            <a:srgbClr val="FFFFFF"/>
                          </a:solidFill>
                          <a:latin typeface="Arial" panose="020B0604020202020204" pitchFamily="34" charset="0"/>
                          <a:ea typeface="微软雅黑" panose="020B0503020204020204" charset="-122"/>
                        </a:rPr>
                        <a:t>工艺</a:t>
                      </a:r>
                      <a:r>
                        <a:rPr lang="en-US" altLang="zh-CN" sz="1000" b="1" dirty="0" smtClean="0">
                          <a:solidFill>
                            <a:srgbClr val="FFFFFF"/>
                          </a:solidFill>
                          <a:latin typeface="Arial" panose="020B0604020202020204" pitchFamily="34" charset="0"/>
                          <a:ea typeface="微软雅黑" panose="020B0503020204020204" charset="-122"/>
                        </a:rPr>
                        <a:t>   </a:t>
                      </a:r>
                      <a:r>
                        <a:rPr lang="zh-CN" sz="1000" b="1" dirty="0">
                          <a:solidFill>
                            <a:srgbClr val="FFFFFF"/>
                          </a:solidFill>
                          <a:latin typeface="Arial" panose="020B0604020202020204" pitchFamily="34" charset="0"/>
                          <a:ea typeface="微软雅黑" panose="020B0503020204020204" charset="-122"/>
                        </a:rPr>
                        <a:t>(Technology)</a:t>
                      </a:r>
                      <a:endParaRPr lang="zh-CN" altLang="en-US" sz="100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dirty="0" smtClean="0">
                          <a:solidFill>
                            <a:srgbClr val="FFFFFF"/>
                          </a:solidFill>
                          <a:latin typeface="Arial" panose="020B0604020202020204" pitchFamily="34" charset="0"/>
                          <a:ea typeface="微软雅黑" panose="020B0503020204020204" charset="-122"/>
                        </a:rPr>
                        <a:t>封装</a:t>
                      </a:r>
                      <a:r>
                        <a:rPr lang="en-US" altLang="zh-CN" sz="1000" b="1" dirty="0" smtClean="0">
                          <a:solidFill>
                            <a:srgbClr val="FFFFFF"/>
                          </a:solidFill>
                          <a:latin typeface="Arial" panose="020B0604020202020204" pitchFamily="34" charset="0"/>
                          <a:ea typeface="微软雅黑" panose="020B0503020204020204" charset="-122"/>
                        </a:rPr>
                        <a:t>  </a:t>
                      </a:r>
                      <a:r>
                        <a:rPr lang="zh-CN" sz="1000" b="1" dirty="0">
                          <a:solidFill>
                            <a:srgbClr val="FFFFFF"/>
                          </a:solidFill>
                          <a:latin typeface="Arial" panose="020B0604020202020204" pitchFamily="34" charset="0"/>
                          <a:ea typeface="微软雅黑" panose="020B0503020204020204" charset="-122"/>
                        </a:rPr>
                        <a:t>(Package)</a:t>
                      </a:r>
                      <a:endParaRPr lang="zh-CN" altLang="en-US" sz="1000" b="1" dirty="0">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a:solidFill>
                            <a:srgbClr val="FFFFFF"/>
                          </a:solidFill>
                          <a:latin typeface="Arial" panose="020B0604020202020204" pitchFamily="34" charset="0"/>
                          <a:ea typeface="微软雅黑" panose="020B0503020204020204" charset="-122"/>
                        </a:rPr>
                        <a:t>沟道(Polarity)</a:t>
                      </a:r>
                      <a:endParaRPr lang="zh-CN" altLang="en-US" sz="100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VDS </a:t>
                      </a:r>
                      <a:r>
                        <a:rPr lang="en-US" sz="1000" b="1" dirty="0" smtClean="0">
                          <a:solidFill>
                            <a:srgbClr val="FFFFFF"/>
                          </a:solidFill>
                          <a:latin typeface="微软雅黑" panose="020B0503020204020204" charset="-122"/>
                        </a:rPr>
                        <a:t> (</a:t>
                      </a:r>
                      <a:r>
                        <a:rPr lang="en-US" sz="1000" b="1" dirty="0">
                          <a:solidFill>
                            <a:srgbClr val="FFFFFF"/>
                          </a:solidFill>
                          <a:latin typeface="微软雅黑" panose="020B0503020204020204" charset="-122"/>
                        </a:rPr>
                        <a:t>Max) </a:t>
                      </a:r>
                      <a:r>
                        <a:rPr lang="en-US" sz="950" b="1" dirty="0">
                          <a:solidFill>
                            <a:srgbClr val="FFFFFF"/>
                          </a:solidFill>
                          <a:latin typeface="微软雅黑" panose="020B0503020204020204" charset="-122"/>
                        </a:rPr>
                        <a:t>(BVDSS(V)</a:t>
                      </a:r>
                      <a:endParaRPr lang="en-US" altLang="en-US" sz="95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ID (Max) (ID(A))</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IDM</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VTH (</a:t>
                      </a:r>
                      <a:r>
                        <a:rPr lang="en-US" sz="1000" b="1" dirty="0" err="1">
                          <a:solidFill>
                            <a:srgbClr val="FFFFFF"/>
                          </a:solidFill>
                          <a:latin typeface="微软雅黑" panose="020B0503020204020204" charset="-122"/>
                        </a:rPr>
                        <a:t>Typ</a:t>
                      </a:r>
                      <a:r>
                        <a:rPr lang="en-US" sz="1000" b="1" dirty="0">
                          <a:solidFill>
                            <a:srgbClr val="FFFFFF"/>
                          </a:solidFill>
                          <a:latin typeface="微软雅黑" panose="020B0503020204020204" charset="-122"/>
                        </a:rPr>
                        <a:t>)</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dirty="0">
                          <a:solidFill>
                            <a:srgbClr val="FFFFFF"/>
                          </a:solidFill>
                          <a:latin typeface="微软雅黑" panose="020B0503020204020204" charset="-122"/>
                        </a:rPr>
                        <a:t>VGS</a:t>
                      </a:r>
                      <a:endParaRPr lang="en-US" altLang="en-US" sz="100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950" b="1" dirty="0">
                          <a:solidFill>
                            <a:srgbClr val="FFFFFF"/>
                          </a:solidFill>
                          <a:latin typeface="微软雅黑" panose="020B0503020204020204" charset="-122"/>
                        </a:rPr>
                        <a:t>RDS(ON)@10V  </a:t>
                      </a:r>
                      <a:r>
                        <a:rPr lang="en-US" sz="950" b="1" dirty="0" err="1">
                          <a:solidFill>
                            <a:srgbClr val="FFFFFF"/>
                          </a:solidFill>
                          <a:latin typeface="微软雅黑" panose="020B0503020204020204" charset="-122"/>
                        </a:rPr>
                        <a:t>Typ</a:t>
                      </a:r>
                      <a:r>
                        <a:rPr lang="en-US" sz="950" b="1" dirty="0">
                          <a:solidFill>
                            <a:srgbClr val="FFFFFF"/>
                          </a:solidFill>
                          <a:latin typeface="微软雅黑" panose="020B0503020204020204" charset="-122"/>
                        </a:rPr>
                        <a:t>(</a:t>
                      </a:r>
                      <a:r>
                        <a:rPr lang="en-US" sz="950" b="1" dirty="0" err="1">
                          <a:solidFill>
                            <a:srgbClr val="FFFFFF"/>
                          </a:solidFill>
                          <a:latin typeface="微软雅黑" panose="020B0503020204020204" charset="-122"/>
                        </a:rPr>
                        <a:t>mΩ</a:t>
                      </a:r>
                      <a:r>
                        <a:rPr lang="en-US" sz="950" b="1" dirty="0">
                          <a:solidFill>
                            <a:srgbClr val="FFFFFF"/>
                          </a:solidFill>
                          <a:latin typeface="微软雅黑" panose="020B0503020204020204" charset="-122"/>
                        </a:rPr>
                        <a:t>)</a:t>
                      </a:r>
                      <a:endParaRPr lang="en-US" altLang="en-US" sz="95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00" b="1">
                          <a:solidFill>
                            <a:srgbClr val="FFFFFF"/>
                          </a:solidFill>
                          <a:latin typeface="Arial" panose="020B0604020202020204" pitchFamily="34" charset="0"/>
                          <a:ea typeface="微软雅黑" panose="020B0503020204020204" charset="-122"/>
                        </a:rPr>
                        <a:t>特性</a:t>
                      </a:r>
                      <a:endParaRPr lang="zh-CN" altLang="en-US" sz="1000"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452047">
                <a:tc>
                  <a:txBody>
                    <a:bodyPr/>
                    <a:lstStyle/>
                    <a:p>
                      <a:pPr algn="ctr">
                        <a:buNone/>
                      </a:pPr>
                      <a:r>
                        <a:rPr lang="en-US" sz="1000" b="1" dirty="0">
                          <a:solidFill>
                            <a:srgbClr val="3A3838"/>
                          </a:solidFill>
                          <a:latin typeface="微软雅黑" panose="020B0503020204020204" charset="-122"/>
                        </a:rPr>
                        <a:t>HMS5N65R /R2</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90000"/>
                        </a:lnSpc>
                        <a:buNone/>
                      </a:pPr>
                      <a:r>
                        <a:rPr lang="zh-CN" sz="1000" b="1" dirty="0">
                          <a:solidFill>
                            <a:srgbClr val="3A3838"/>
                          </a:solidFill>
                          <a:latin typeface="Arial" panose="020B0604020202020204" pitchFamily="34" charset="0"/>
                          <a:ea typeface="微软雅黑" panose="020B0503020204020204" charset="-122"/>
                        </a:rPr>
                        <a:t>超结工艺</a:t>
                      </a:r>
                      <a:r>
                        <a:rPr lang="en-US" sz="1000" b="1" dirty="0">
                          <a:solidFill>
                            <a:srgbClr val="3A3838"/>
                          </a:solidFill>
                          <a:latin typeface="微软雅黑" panose="020B0503020204020204" charset="-122"/>
                        </a:rPr>
                        <a:t>   (Super-Junction)</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SOT223-3L/ SOT223-2L</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r>
                        <a:rPr lang="en-US" sz="1000" b="1">
                          <a:solidFill>
                            <a:srgbClr val="3A3838"/>
                          </a:solidFill>
                          <a:latin typeface="微软雅黑" panose="020B0503020204020204" charset="-122"/>
                        </a:rPr>
                        <a:t>  </a:t>
                      </a:r>
                      <a:r>
                        <a:rPr lang="zh-CN" sz="1000" b="1">
                          <a:solidFill>
                            <a:srgbClr val="3A3838"/>
                          </a:solidFill>
                          <a:latin typeface="Arial" panose="020B0604020202020204" pitchFamily="34" charset="0"/>
                          <a:ea typeface="微软雅黑" panose="020B0503020204020204" charset="-122"/>
                        </a:rPr>
                        <a:t>带ESD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650V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950mΩ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多层外延工艺 抗冲击性强</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2047">
                <a:tc>
                  <a:txBody>
                    <a:bodyPr/>
                    <a:lstStyle/>
                    <a:p>
                      <a:pPr algn="ctr">
                        <a:buNone/>
                      </a:pPr>
                      <a:r>
                        <a:rPr lang="en-US" sz="1000" b="1" dirty="0" smtClean="0">
                          <a:solidFill>
                            <a:srgbClr val="3A3838"/>
                          </a:solidFill>
                          <a:latin typeface="微软雅黑" panose="020B0503020204020204" charset="-122"/>
                        </a:rPr>
                        <a:t>HMS11N65Q</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90000"/>
                        </a:lnSpc>
                        <a:buNone/>
                      </a:pPr>
                      <a:r>
                        <a:rPr lang="zh-CN" sz="1000" b="1" dirty="0">
                          <a:solidFill>
                            <a:srgbClr val="3A3838"/>
                          </a:solidFill>
                          <a:latin typeface="Arial" panose="020B0604020202020204" pitchFamily="34" charset="0"/>
                          <a:ea typeface="微软雅黑" panose="020B0503020204020204" charset="-122"/>
                        </a:rPr>
                        <a:t>超结工艺</a:t>
                      </a:r>
                      <a:r>
                        <a:rPr lang="en-US" sz="1000" b="1" dirty="0">
                          <a:solidFill>
                            <a:srgbClr val="3A3838"/>
                          </a:solidFill>
                          <a:latin typeface="微软雅黑" panose="020B0503020204020204" charset="-122"/>
                        </a:rPr>
                        <a:t>   (Super-Junction)</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DFN5X6-8L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r>
                        <a:rPr lang="en-US" sz="1000" b="1">
                          <a:solidFill>
                            <a:srgbClr val="3A3838"/>
                          </a:solidFill>
                          <a:latin typeface="微软雅黑" panose="020B0503020204020204" charset="-122"/>
                        </a:rPr>
                        <a:t>  </a:t>
                      </a:r>
                      <a:r>
                        <a:rPr lang="zh-CN" sz="1000" b="1">
                          <a:solidFill>
                            <a:srgbClr val="3A3838"/>
                          </a:solidFill>
                          <a:latin typeface="Arial" panose="020B0604020202020204" pitchFamily="34" charset="0"/>
                          <a:ea typeface="微软雅黑" panose="020B0503020204020204" charset="-122"/>
                        </a:rPr>
                        <a:t>带ESD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650V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11A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33A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2047">
                <a:tc>
                  <a:txBody>
                    <a:bodyPr/>
                    <a:lstStyle/>
                    <a:p>
                      <a:pPr algn="ctr">
                        <a:buNone/>
                      </a:pPr>
                      <a:r>
                        <a:rPr lang="en-US" sz="1000" b="1">
                          <a:solidFill>
                            <a:srgbClr val="3A3838"/>
                          </a:solidFill>
                          <a:latin typeface="微软雅黑" panose="020B0503020204020204" charset="-122"/>
                        </a:rPr>
                        <a:t>HMS13N65Q</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90000"/>
                        </a:lnSpc>
                        <a:buNone/>
                      </a:pPr>
                      <a:r>
                        <a:rPr lang="zh-CN" sz="1000" b="1">
                          <a:solidFill>
                            <a:srgbClr val="3A3838"/>
                          </a:solidFill>
                          <a:latin typeface="Arial" panose="020B0604020202020204" pitchFamily="34" charset="0"/>
                          <a:ea typeface="微软雅黑" panose="020B0503020204020204" charset="-122"/>
                        </a:rPr>
                        <a:t>超结工艺</a:t>
                      </a:r>
                      <a:r>
                        <a:rPr lang="en-US" sz="1000" b="1">
                          <a:solidFill>
                            <a:srgbClr val="3A3838"/>
                          </a:solidFill>
                          <a:latin typeface="微软雅黑" panose="020B0503020204020204" charset="-122"/>
                        </a:rPr>
                        <a:t>   (Super-Junction)</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DFN5X6-8L</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N沟道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650V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13A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39A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240mΩ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2047">
                <a:tc>
                  <a:txBody>
                    <a:bodyPr/>
                    <a:lstStyle/>
                    <a:p>
                      <a:pPr algn="ctr">
                        <a:buNone/>
                      </a:pPr>
                      <a:r>
                        <a:rPr lang="en-US" sz="1000" b="1">
                          <a:solidFill>
                            <a:srgbClr val="3A3838"/>
                          </a:solidFill>
                          <a:latin typeface="微软雅黑" panose="020B0503020204020204" charset="-122"/>
                        </a:rPr>
                        <a:t>HMS15N65Q</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90000"/>
                        </a:lnSpc>
                        <a:buNone/>
                      </a:pPr>
                      <a:r>
                        <a:rPr lang="zh-CN" sz="1000" b="1">
                          <a:solidFill>
                            <a:srgbClr val="3A3838"/>
                          </a:solidFill>
                          <a:latin typeface="Arial" panose="020B0604020202020204" pitchFamily="34" charset="0"/>
                          <a:ea typeface="微软雅黑" panose="020B0503020204020204" charset="-122"/>
                        </a:rPr>
                        <a:t>超结工艺</a:t>
                      </a:r>
                      <a:r>
                        <a:rPr lang="en-US" sz="1000" b="1">
                          <a:solidFill>
                            <a:srgbClr val="3A3838"/>
                          </a:solidFill>
                          <a:latin typeface="微软雅黑" panose="020B0503020204020204" charset="-122"/>
                        </a:rPr>
                        <a:t>   (Super-Junction)</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DFN5X6-8L</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650V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230mΩ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2047">
                <a:tc>
                  <a:txBody>
                    <a:bodyPr/>
                    <a:lstStyle/>
                    <a:p>
                      <a:pPr algn="ctr">
                        <a:buNone/>
                      </a:pPr>
                      <a:r>
                        <a:rPr lang="en-US" sz="1000" b="1">
                          <a:solidFill>
                            <a:srgbClr val="3A3838"/>
                          </a:solidFill>
                          <a:latin typeface="微软雅黑" panose="020B0503020204020204" charset="-122"/>
                        </a:rPr>
                        <a:t>HMS5N70R /R2</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90000"/>
                        </a:lnSpc>
                        <a:buNone/>
                      </a:pPr>
                      <a:r>
                        <a:rPr lang="zh-CN" sz="1000" b="1">
                          <a:solidFill>
                            <a:srgbClr val="3A3838"/>
                          </a:solidFill>
                          <a:latin typeface="Arial" panose="020B0604020202020204" pitchFamily="34" charset="0"/>
                          <a:ea typeface="微软雅黑" panose="020B0503020204020204" charset="-122"/>
                        </a:rPr>
                        <a:t>超结工艺</a:t>
                      </a:r>
                      <a:r>
                        <a:rPr lang="en-US" sz="1000" b="1">
                          <a:solidFill>
                            <a:srgbClr val="3A3838"/>
                          </a:solidFill>
                          <a:latin typeface="微软雅黑" panose="020B0503020204020204" charset="-122"/>
                        </a:rPr>
                        <a:t>   (Super-Junction)</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SOT223-3L/ SOT223-2L</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r>
                        <a:rPr lang="en-US" sz="1000" b="1">
                          <a:solidFill>
                            <a:srgbClr val="3A3838"/>
                          </a:solidFill>
                          <a:latin typeface="微软雅黑" panose="020B0503020204020204" charset="-122"/>
                        </a:rPr>
                        <a:t>  </a:t>
                      </a:r>
                      <a:r>
                        <a:rPr lang="zh-CN" sz="1000" b="1">
                          <a:solidFill>
                            <a:srgbClr val="3A3838"/>
                          </a:solidFill>
                          <a:latin typeface="Arial" panose="020B0604020202020204" pitchFamily="34" charset="0"/>
                          <a:ea typeface="微软雅黑" panose="020B0503020204020204" charset="-122"/>
                        </a:rPr>
                        <a:t>带ESD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700V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5A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15A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955mΩ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多层外延工艺 抗冲击性强</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2047">
                <a:tc>
                  <a:txBody>
                    <a:bodyPr/>
                    <a:lstStyle/>
                    <a:p>
                      <a:pPr algn="ctr">
                        <a:buNone/>
                      </a:pPr>
                      <a:r>
                        <a:rPr lang="en-US" sz="1000" b="1">
                          <a:solidFill>
                            <a:srgbClr val="3A3838"/>
                          </a:solidFill>
                          <a:latin typeface="微软雅黑" panose="020B0503020204020204" charset="-122"/>
                        </a:rPr>
                        <a:t>HMS11N70Q</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90000"/>
                        </a:lnSpc>
                        <a:buNone/>
                      </a:pPr>
                      <a:r>
                        <a:rPr lang="zh-CN" sz="1000" b="1">
                          <a:solidFill>
                            <a:srgbClr val="3A3838"/>
                          </a:solidFill>
                          <a:latin typeface="Arial" panose="020B0604020202020204" pitchFamily="34" charset="0"/>
                          <a:ea typeface="微软雅黑" panose="020B0503020204020204" charset="-122"/>
                        </a:rPr>
                        <a:t>超结工艺</a:t>
                      </a:r>
                      <a:r>
                        <a:rPr lang="en-US" sz="1000" b="1">
                          <a:solidFill>
                            <a:srgbClr val="3A3838"/>
                          </a:solidFill>
                          <a:latin typeface="微软雅黑" panose="020B0503020204020204" charset="-122"/>
                        </a:rPr>
                        <a:t>   (Super-Junction)</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DFN5X6-8L</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r>
                        <a:rPr lang="en-US" sz="1000" b="1">
                          <a:solidFill>
                            <a:srgbClr val="3A3838"/>
                          </a:solidFill>
                          <a:latin typeface="微软雅黑" panose="020B0503020204020204" charset="-122"/>
                        </a:rPr>
                        <a:t>  </a:t>
                      </a:r>
                      <a:r>
                        <a:rPr lang="zh-CN" sz="1000" b="1">
                          <a:solidFill>
                            <a:srgbClr val="3A3838"/>
                          </a:solidFill>
                          <a:latin typeface="Arial" panose="020B0604020202020204" pitchFamily="34" charset="0"/>
                          <a:ea typeface="微软雅黑" panose="020B0503020204020204" charset="-122"/>
                        </a:rPr>
                        <a:t>带ESD</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700V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11A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30A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400mΩ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2047">
                <a:tc>
                  <a:txBody>
                    <a:bodyPr/>
                    <a:lstStyle/>
                    <a:p>
                      <a:pPr algn="ctr">
                        <a:buNone/>
                      </a:pPr>
                      <a:r>
                        <a:rPr lang="en-US" sz="1000" b="1">
                          <a:solidFill>
                            <a:srgbClr val="3A3838"/>
                          </a:solidFill>
                          <a:latin typeface="微软雅黑" panose="020B0503020204020204" charset="-122"/>
                        </a:rPr>
                        <a:t>HMS15N70Q</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90000"/>
                        </a:lnSpc>
                        <a:buNone/>
                      </a:pPr>
                      <a:r>
                        <a:rPr lang="zh-CN" sz="1000" b="1">
                          <a:solidFill>
                            <a:srgbClr val="3A3838"/>
                          </a:solidFill>
                          <a:latin typeface="Arial" panose="020B0604020202020204" pitchFamily="34" charset="0"/>
                          <a:ea typeface="微软雅黑" panose="020B0503020204020204" charset="-122"/>
                        </a:rPr>
                        <a:t>超结工艺</a:t>
                      </a:r>
                      <a:r>
                        <a:rPr lang="en-US" sz="1000" b="1">
                          <a:solidFill>
                            <a:srgbClr val="3A3838"/>
                          </a:solidFill>
                          <a:latin typeface="微软雅黑" panose="020B0503020204020204" charset="-122"/>
                        </a:rPr>
                        <a:t>   (Super-Junction)</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DFN5X6-8L</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700V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300mΩ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2047">
                <a:tc>
                  <a:txBody>
                    <a:bodyPr/>
                    <a:lstStyle/>
                    <a:p>
                      <a:pPr algn="ctr">
                        <a:buNone/>
                      </a:pPr>
                      <a:r>
                        <a:rPr lang="en-US" sz="1000" b="1">
                          <a:solidFill>
                            <a:srgbClr val="3A3838"/>
                          </a:solidFill>
                          <a:latin typeface="微软雅黑" panose="020B0503020204020204" charset="-122"/>
                        </a:rPr>
                        <a:t>HMS5N90R /R2</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90000"/>
                        </a:lnSpc>
                        <a:buNone/>
                      </a:pPr>
                      <a:r>
                        <a:rPr lang="zh-CN" sz="1000" b="1">
                          <a:solidFill>
                            <a:srgbClr val="3A3838"/>
                          </a:solidFill>
                          <a:latin typeface="Arial" panose="020B0604020202020204" pitchFamily="34" charset="0"/>
                          <a:ea typeface="微软雅黑" panose="020B0503020204020204" charset="-122"/>
                        </a:rPr>
                        <a:t>超结工艺</a:t>
                      </a:r>
                      <a:r>
                        <a:rPr lang="en-US" sz="1000" b="1">
                          <a:solidFill>
                            <a:srgbClr val="3A3838"/>
                          </a:solidFill>
                          <a:latin typeface="微软雅黑" panose="020B0503020204020204" charset="-122"/>
                        </a:rPr>
                        <a:t>   (Super-Junction)</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SOT223-3L/ SOT223-2L</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900V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3.5V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1480mΩ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多层外延工艺 抗冲击性强</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6" name="副标题 15"/>
          <p:cNvSpPr>
            <a:spLocks noGrp="1"/>
          </p:cNvSpPr>
          <p:nvPr>
            <p:ph type="subTitle" idx="1"/>
            <p:custDataLst>
              <p:tags r:id="rId3"/>
            </p:custDataLst>
          </p:nvPr>
        </p:nvSpPr>
        <p:spPr>
          <a:xfrm>
            <a:off x="7546975" y="1056640"/>
            <a:ext cx="1429385" cy="3420110"/>
          </a:xfrm>
        </p:spPr>
        <p:txBody>
          <a:bodyPr>
            <a:noAutofit/>
          </a:bodyPr>
          <a:lstStyle/>
          <a:p>
            <a:pPr algn="l">
              <a:lnSpc>
                <a:spcPct val="130000"/>
              </a:lnSpc>
            </a:pPr>
            <a:r>
              <a:rPr lang="zh-CN" altLang="en-US" sz="1550" b="1" dirty="0">
                <a:solidFill>
                  <a:schemeClr val="bg1">
                    <a:lumMod val="75000"/>
                    <a:lumOff val="25000"/>
                  </a:schemeClr>
                </a:solidFill>
                <a:latin typeface="Arial" panose="020B0604020202020204" pitchFamily="34" charset="0"/>
                <a:ea typeface="微软雅黑" panose="020B0503020204020204" charset="-122"/>
              </a:rPr>
              <a:t>优点：</a:t>
            </a:r>
            <a:endParaRPr lang="en-US" altLang="zh-CN" sz="1550" b="1" dirty="0">
              <a:solidFill>
                <a:schemeClr val="bg1">
                  <a:lumMod val="75000"/>
                  <a:lumOff val="25000"/>
                </a:schemeClr>
              </a:solidFill>
              <a:latin typeface="Arial" panose="020B0604020202020204" pitchFamily="34" charset="0"/>
              <a:ea typeface="微软雅黑" panose="020B0503020204020204" charset="-122"/>
            </a:endParaRPr>
          </a:p>
          <a:p>
            <a:pPr algn="l">
              <a:lnSpc>
                <a:spcPct val="100000"/>
              </a:lnSpc>
            </a:pPr>
            <a:r>
              <a:rPr lang="zh-CN" altLang="en-US" sz="1400" dirty="0">
                <a:solidFill>
                  <a:schemeClr val="bg1">
                    <a:lumMod val="85000"/>
                    <a:lumOff val="15000"/>
                  </a:schemeClr>
                </a:solidFill>
                <a:latin typeface="微软雅黑" panose="020B0503020204020204" charset="-122"/>
                <a:ea typeface="微软雅黑" panose="020B0503020204020204" charset="-122"/>
              </a:rPr>
              <a:t>采用</a:t>
            </a:r>
            <a:r>
              <a:rPr lang="en-US" altLang="zh-CN" sz="1400" dirty="0">
                <a:solidFill>
                  <a:schemeClr val="bg1">
                    <a:lumMod val="85000"/>
                    <a:lumOff val="15000"/>
                  </a:schemeClr>
                </a:solidFill>
                <a:latin typeface="微软雅黑" panose="020B0503020204020204" charset="-122"/>
                <a:ea typeface="微软雅黑" panose="020B0503020204020204" charset="-122"/>
              </a:rPr>
              <a:t>SOT-223/ DFN5X6</a:t>
            </a:r>
            <a:r>
              <a:rPr lang="zh-CN" altLang="en-US" sz="1400" dirty="0">
                <a:solidFill>
                  <a:schemeClr val="bg1">
                    <a:lumMod val="85000"/>
                    <a:lumOff val="15000"/>
                  </a:schemeClr>
                </a:solidFill>
                <a:latin typeface="微软雅黑" panose="020B0503020204020204" charset="-122"/>
                <a:ea typeface="微软雅黑" panose="020B0503020204020204" charset="-122"/>
              </a:rPr>
              <a:t>封装，适合小体积产品应用。</a:t>
            </a:r>
            <a:endParaRPr lang="en-US" altLang="zh-CN" sz="1400" dirty="0">
              <a:solidFill>
                <a:schemeClr val="bg1">
                  <a:lumMod val="85000"/>
                  <a:lumOff val="15000"/>
                </a:schemeClr>
              </a:solidFill>
              <a:latin typeface="微软雅黑" panose="020B0503020204020204" charset="-122"/>
              <a:ea typeface="微软雅黑" panose="020B0503020204020204" charset="-122"/>
            </a:endParaRPr>
          </a:p>
          <a:p>
            <a:pPr algn="l">
              <a:lnSpc>
                <a:spcPct val="100000"/>
              </a:lnSpc>
            </a:pPr>
            <a:r>
              <a:rPr lang="zh-CN" altLang="en-US" sz="1400" dirty="0">
                <a:solidFill>
                  <a:schemeClr val="bg1">
                    <a:lumMod val="85000"/>
                    <a:lumOff val="15000"/>
                  </a:schemeClr>
                </a:solidFill>
                <a:latin typeface="微软雅黑" panose="020B0503020204020204" charset="-122"/>
                <a:ea typeface="微软雅黑" panose="020B0503020204020204" charset="-122"/>
              </a:rPr>
              <a:t>部分型号采用多层外延工艺，带</a:t>
            </a:r>
            <a:r>
              <a:rPr lang="en-US" altLang="zh-CN" sz="1400" dirty="0">
                <a:solidFill>
                  <a:schemeClr val="bg1">
                    <a:lumMod val="85000"/>
                    <a:lumOff val="15000"/>
                  </a:schemeClr>
                </a:solidFill>
                <a:latin typeface="微软雅黑" panose="020B0503020204020204" charset="-122"/>
                <a:ea typeface="微软雅黑" panose="020B0503020204020204" charset="-122"/>
              </a:rPr>
              <a:t>ESD</a:t>
            </a:r>
            <a:r>
              <a:rPr lang="zh-CN" altLang="en-US" sz="1400" dirty="0">
                <a:solidFill>
                  <a:schemeClr val="bg1">
                    <a:lumMod val="85000"/>
                    <a:lumOff val="15000"/>
                  </a:schemeClr>
                </a:solidFill>
                <a:latin typeface="微软雅黑" panose="020B0503020204020204" charset="-122"/>
                <a:ea typeface="微软雅黑" panose="020B0503020204020204" charset="-122"/>
              </a:rPr>
              <a:t>保护，抗冲击性强；</a:t>
            </a:r>
            <a:endParaRPr lang="en-US" altLang="zh-CN" sz="1400" dirty="0">
              <a:solidFill>
                <a:schemeClr val="bg1">
                  <a:lumMod val="85000"/>
                  <a:lumOff val="15000"/>
                </a:schemeClr>
              </a:solidFill>
              <a:latin typeface="微软雅黑" panose="020B0503020204020204" charset="-122"/>
              <a:ea typeface="微软雅黑" panose="020B0503020204020204" charset="-122"/>
            </a:endParaRPr>
          </a:p>
          <a:p>
            <a:pPr algn="l">
              <a:lnSpc>
                <a:spcPct val="130000"/>
              </a:lnSpc>
            </a:pPr>
            <a:r>
              <a:rPr lang="zh-CN" altLang="en-US" sz="1550" b="1" dirty="0">
                <a:solidFill>
                  <a:schemeClr val="bg1">
                    <a:lumMod val="75000"/>
                    <a:lumOff val="25000"/>
                  </a:schemeClr>
                </a:solidFill>
                <a:latin typeface="Arial" panose="020B0604020202020204" pitchFamily="34" charset="0"/>
                <a:ea typeface="微软雅黑" panose="020B0503020204020204" charset="-122"/>
              </a:rPr>
              <a:t>应用领域：</a:t>
            </a:r>
            <a:endParaRPr lang="en-US" altLang="zh-CN" sz="1550" b="1" dirty="0">
              <a:solidFill>
                <a:schemeClr val="bg1">
                  <a:lumMod val="75000"/>
                  <a:lumOff val="25000"/>
                </a:schemeClr>
              </a:solidFill>
              <a:latin typeface="Arial" panose="020B0604020202020204" pitchFamily="34" charset="0"/>
              <a:ea typeface="微软雅黑" panose="020B0503020204020204" charset="-122"/>
            </a:endParaRPr>
          </a:p>
          <a:p>
            <a:pPr algn="l">
              <a:lnSpc>
                <a:spcPct val="100000"/>
              </a:lnSpc>
            </a:pPr>
            <a:r>
              <a:rPr lang="zh-CN" altLang="en-US" sz="1400" dirty="0">
                <a:solidFill>
                  <a:schemeClr val="bg1">
                    <a:lumMod val="85000"/>
                    <a:lumOff val="15000"/>
                  </a:schemeClr>
                </a:solidFill>
                <a:latin typeface="微软雅黑" panose="020B0503020204020204" charset="-122"/>
                <a:ea typeface="微软雅黑" panose="020B0503020204020204" charset="-122"/>
              </a:rPr>
              <a:t>氮化镓快充</a:t>
            </a:r>
            <a:r>
              <a:rPr lang="en-US" altLang="zh-CN" sz="1400" dirty="0">
                <a:solidFill>
                  <a:schemeClr val="bg1">
                    <a:lumMod val="85000"/>
                    <a:lumOff val="15000"/>
                  </a:schemeClr>
                </a:solidFill>
                <a:latin typeface="微软雅黑" panose="020B0503020204020204" charset="-122"/>
                <a:ea typeface="微软雅黑" panose="020B0503020204020204" charset="-122"/>
              </a:rPr>
              <a:t>/</a:t>
            </a:r>
            <a:r>
              <a:rPr lang="zh-CN" altLang="en-US" sz="1400" dirty="0">
                <a:solidFill>
                  <a:schemeClr val="bg1">
                    <a:lumMod val="85000"/>
                    <a:lumOff val="15000"/>
                  </a:schemeClr>
                </a:solidFill>
                <a:latin typeface="微软雅黑" panose="020B0503020204020204" charset="-122"/>
                <a:ea typeface="微软雅黑" panose="020B0503020204020204" charset="-122"/>
              </a:rPr>
              <a:t>充电器</a:t>
            </a:r>
            <a:r>
              <a:rPr lang="en-US" altLang="zh-CN" sz="1400" dirty="0">
                <a:solidFill>
                  <a:schemeClr val="bg1">
                    <a:lumMod val="85000"/>
                    <a:lumOff val="15000"/>
                  </a:schemeClr>
                </a:solidFill>
                <a:latin typeface="微软雅黑" panose="020B0503020204020204" charset="-122"/>
                <a:ea typeface="微软雅黑" panose="020B0503020204020204" charset="-122"/>
              </a:rPr>
              <a:t>/</a:t>
            </a:r>
            <a:r>
              <a:rPr lang="zh-CN" altLang="en-US" sz="1400" dirty="0">
                <a:solidFill>
                  <a:schemeClr val="bg1">
                    <a:lumMod val="85000"/>
                    <a:lumOff val="15000"/>
                  </a:schemeClr>
                </a:solidFill>
                <a:latin typeface="微软雅黑" panose="020B0503020204020204" charset="-122"/>
                <a:ea typeface="微软雅黑" panose="020B0503020204020204" charset="-122"/>
              </a:rPr>
              <a:t>适配器</a:t>
            </a:r>
            <a:r>
              <a:rPr lang="en-US" altLang="zh-CN" sz="1400" dirty="0">
                <a:solidFill>
                  <a:schemeClr val="bg1">
                    <a:lumMod val="85000"/>
                    <a:lumOff val="15000"/>
                  </a:schemeClr>
                </a:solidFill>
                <a:latin typeface="微软雅黑" panose="020B0503020204020204" charset="-122"/>
                <a:ea typeface="微软雅黑" panose="020B0503020204020204" charset="-122"/>
              </a:rPr>
              <a:t>/</a:t>
            </a:r>
            <a:r>
              <a:rPr lang="zh-CN" altLang="en-US" sz="1400" dirty="0">
                <a:solidFill>
                  <a:schemeClr val="bg1">
                    <a:lumMod val="85000"/>
                    <a:lumOff val="15000"/>
                  </a:schemeClr>
                </a:solidFill>
                <a:latin typeface="微软雅黑" panose="020B0503020204020204" charset="-122"/>
                <a:ea typeface="微软雅黑" panose="020B0503020204020204" charset="-122"/>
              </a:rPr>
              <a:t>智能插座</a:t>
            </a:r>
            <a:r>
              <a:rPr lang="en-US" altLang="zh-CN" sz="1400" dirty="0">
                <a:solidFill>
                  <a:schemeClr val="bg1">
                    <a:lumMod val="85000"/>
                    <a:lumOff val="15000"/>
                  </a:schemeClr>
                </a:solidFill>
                <a:latin typeface="微软雅黑" panose="020B0503020204020204" charset="-122"/>
                <a:ea typeface="微软雅黑" panose="020B0503020204020204" charset="-122"/>
              </a:rPr>
              <a:t>/</a:t>
            </a:r>
            <a:r>
              <a:rPr lang="zh-CN" altLang="en-US" sz="1400" dirty="0">
                <a:solidFill>
                  <a:schemeClr val="bg1">
                    <a:lumMod val="85000"/>
                    <a:lumOff val="15000"/>
                  </a:schemeClr>
                </a:solidFill>
                <a:latin typeface="微软雅黑" panose="020B0503020204020204" charset="-122"/>
                <a:ea typeface="微软雅黑" panose="020B0503020204020204" charset="-122"/>
              </a:rPr>
              <a:t>小家电电源板</a:t>
            </a:r>
            <a:r>
              <a:rPr lang="en-US" altLang="zh-CN" sz="1400" dirty="0">
                <a:solidFill>
                  <a:schemeClr val="bg1">
                    <a:lumMod val="85000"/>
                    <a:lumOff val="15000"/>
                  </a:schemeClr>
                </a:solidFill>
                <a:latin typeface="微软雅黑" panose="020B0503020204020204" charset="-122"/>
                <a:ea typeface="微软雅黑" panose="020B0503020204020204" charset="-122"/>
              </a:rPr>
              <a:t>/LED</a:t>
            </a:r>
            <a:r>
              <a:rPr lang="zh-CN" altLang="en-US" sz="1400" dirty="0">
                <a:solidFill>
                  <a:schemeClr val="bg1">
                    <a:lumMod val="85000"/>
                    <a:lumOff val="15000"/>
                  </a:schemeClr>
                </a:solidFill>
                <a:latin typeface="微软雅黑" panose="020B0503020204020204" charset="-122"/>
                <a:ea typeface="微软雅黑" panose="020B0503020204020204" charset="-122"/>
              </a:rPr>
              <a:t>电源</a:t>
            </a:r>
            <a:r>
              <a:rPr lang="en-US" altLang="zh-CN" sz="1400" dirty="0">
                <a:solidFill>
                  <a:schemeClr val="bg1">
                    <a:lumMod val="85000"/>
                    <a:lumOff val="15000"/>
                  </a:schemeClr>
                </a:solidFill>
                <a:latin typeface="微软雅黑" panose="020B0503020204020204" charset="-122"/>
                <a:ea typeface="微软雅黑" panose="020B0503020204020204" charset="-122"/>
              </a:rPr>
              <a:t>/LED</a:t>
            </a:r>
            <a:r>
              <a:rPr lang="zh-CN" altLang="en-US" sz="1400" dirty="0">
                <a:solidFill>
                  <a:schemeClr val="bg1">
                    <a:lumMod val="85000"/>
                    <a:lumOff val="15000"/>
                  </a:schemeClr>
                </a:solidFill>
                <a:latin typeface="微软雅黑" panose="020B0503020204020204" charset="-122"/>
                <a:ea typeface="微软雅黑" panose="020B0503020204020204" charset="-122"/>
              </a:rPr>
              <a:t>照明</a:t>
            </a:r>
            <a:endParaRPr lang="en-US" altLang="zh-CN" sz="140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en-US" altLang="zh-CN"/>
              <a:t>3-2</a:t>
            </a:r>
          </a:p>
        </p:txBody>
      </p:sp>
      <p:sp>
        <p:nvSpPr>
          <p:cNvPr id="8" name="TextBox 3"/>
          <p:cNvSpPr txBox="1"/>
          <p:nvPr>
            <p:custDataLst>
              <p:tags r:id="rId1"/>
            </p:custDataLst>
          </p:nvPr>
        </p:nvSpPr>
        <p:spPr>
          <a:xfrm>
            <a:off x="3257320" y="100330"/>
            <a:ext cx="4289381" cy="414020"/>
          </a:xfrm>
          <a:prstGeom prst="rect">
            <a:avLst/>
          </a:prstGeom>
          <a:noFill/>
        </p:spPr>
        <p:txBody>
          <a:bodyPr wrap="square" rtlCol="0">
            <a:spAutoFit/>
          </a:bodyPr>
          <a:lstStyle/>
          <a:p>
            <a:r>
              <a:rPr lang="en-US" altLang="zh-CN"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800V </a:t>
            </a:r>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高压超结MOS</a:t>
            </a: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6" name="表格 5"/>
          <p:cNvGraphicFramePr/>
          <p:nvPr>
            <p:custDataLst>
              <p:tags r:id="rId2"/>
            </p:custDataLst>
          </p:nvPr>
        </p:nvGraphicFramePr>
        <p:xfrm>
          <a:off x="305435" y="819785"/>
          <a:ext cx="8590915" cy="2878300"/>
        </p:xfrm>
        <a:graphic>
          <a:graphicData uri="http://schemas.openxmlformats.org/drawingml/2006/table">
            <a:tbl>
              <a:tblPr/>
              <a:tblGrid>
                <a:gridCol w="868680"/>
                <a:gridCol w="1210310"/>
                <a:gridCol w="1598295"/>
                <a:gridCol w="575945"/>
                <a:gridCol w="778510"/>
                <a:gridCol w="535940"/>
                <a:gridCol w="389890"/>
                <a:gridCol w="411480"/>
                <a:gridCol w="401955"/>
                <a:gridCol w="932180"/>
                <a:gridCol w="887730"/>
              </a:tblGrid>
              <a:tr h="360000">
                <a:tc gridSpan="10">
                  <a:txBody>
                    <a:bodyPr/>
                    <a:lstStyle/>
                    <a:p>
                      <a:pPr algn="l">
                        <a:lnSpc>
                          <a:spcPct val="70000"/>
                        </a:lnSpc>
                        <a:buClrTx/>
                        <a:buSzTx/>
                        <a:buFontTx/>
                        <a:buNone/>
                      </a:pP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800V高压超</a:t>
                      </a:r>
                      <a:r>
                        <a:rPr lang="zh-CN"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结MOS</a:t>
                      </a:r>
                      <a:endParaRPr lang="zh-CN" sz="1650" b="1" kern="1200" dirty="0">
                        <a:solidFill>
                          <a:schemeClr val="bg1">
                            <a:lumMod val="75000"/>
                            <a:lumOff val="25000"/>
                          </a:schemeClr>
                        </a:solidFill>
                        <a:latin typeface="Arial" panose="020B0604020202020204" pitchFamily="34" charset="0"/>
                        <a:ea typeface="微软雅黑" panose="020B0503020204020204" charset="-122"/>
                        <a:cs typeface="+mn-cs"/>
                      </a:endParaRPr>
                    </a:p>
                  </a:txBody>
                  <a:tcPr marL="6984" marR="6984" marT="6984" marB="25144"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a:txBody>
                    <a:bodyPr/>
                    <a:lstStyle/>
                    <a:p>
                      <a:pPr>
                        <a:buNone/>
                      </a:pPr>
                      <a:endParaRPr lang="en-US" altLang="en-US" sz="385">
                        <a:solidFill>
                          <a:srgbClr val="000000"/>
                        </a:solidFill>
                        <a:latin typeface="宋体" panose="02010600030101010101" pitchFamily="2" charset="-122"/>
                      </a:endParaRPr>
                    </a:p>
                  </a:txBody>
                  <a:tcPr marL="6984" marR="6984" marT="6984" marB="25144" anchor="b">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r>
              <a:tr h="534970">
                <a:tc>
                  <a:txBody>
                    <a:bodyPr/>
                    <a:lstStyle/>
                    <a:p>
                      <a:pPr algn="ctr">
                        <a:buNone/>
                      </a:pPr>
                      <a:r>
                        <a:rPr lang="zh-CN" sz="1045" b="1">
                          <a:solidFill>
                            <a:srgbClr val="FFFFFF"/>
                          </a:solidFill>
                          <a:latin typeface="Arial" panose="020B0604020202020204" pitchFamily="34" charset="0"/>
                          <a:ea typeface="微软雅黑" panose="020B0503020204020204" charset="-122"/>
                        </a:rPr>
                        <a:t>型号(Part Number)</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工艺</a:t>
                      </a:r>
                      <a:r>
                        <a:rPr lang="en-US" altLang="zh-CN" sz="1045" b="1">
                          <a:solidFill>
                            <a:srgbClr val="FFFFFF"/>
                          </a:solidFill>
                          <a:latin typeface="Arial" panose="020B0604020202020204" pitchFamily="34" charset="0"/>
                          <a:ea typeface="微软雅黑" panose="020B0503020204020204" charset="-122"/>
                        </a:rPr>
                        <a:t>                      </a:t>
                      </a:r>
                      <a:r>
                        <a:rPr lang="zh-CN" sz="1045" b="1">
                          <a:solidFill>
                            <a:srgbClr val="FFFFFF"/>
                          </a:solidFill>
                          <a:latin typeface="Arial" panose="020B0604020202020204" pitchFamily="34" charset="0"/>
                          <a:ea typeface="微软雅黑" panose="020B0503020204020204" charset="-122"/>
                        </a:rPr>
                        <a:t>(Tech nology)</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封装</a:t>
                      </a:r>
                      <a:r>
                        <a:rPr lang="en-US" altLang="zh-CN" sz="1045" b="1">
                          <a:solidFill>
                            <a:srgbClr val="FFFFFF"/>
                          </a:solidFill>
                          <a:latin typeface="Arial" panose="020B0604020202020204" pitchFamily="34" charset="0"/>
                          <a:ea typeface="微软雅黑" panose="020B0503020204020204" charset="-122"/>
                        </a:rPr>
                        <a:t>                           </a:t>
                      </a:r>
                      <a:r>
                        <a:rPr lang="zh-CN" sz="1045" b="1">
                          <a:solidFill>
                            <a:srgbClr val="FFFFFF"/>
                          </a:solidFill>
                          <a:latin typeface="Arial" panose="020B0604020202020204" pitchFamily="34" charset="0"/>
                          <a:ea typeface="微软雅黑" panose="020B0503020204020204" charset="-122"/>
                        </a:rPr>
                        <a:t>(Package )</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沟道(Polarity)</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VDS(Max) (BVDSS(V)</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dirty="0" smtClean="0">
                          <a:solidFill>
                            <a:srgbClr val="FFFFFF"/>
                          </a:solidFill>
                          <a:latin typeface="微软雅黑" panose="020B0503020204020204" charset="-122"/>
                        </a:rPr>
                        <a:t>ID (</a:t>
                      </a:r>
                      <a:r>
                        <a:rPr lang="en-US" sz="1045" b="1" dirty="0">
                          <a:solidFill>
                            <a:srgbClr val="FFFFFF"/>
                          </a:solidFill>
                          <a:latin typeface="微软雅黑" panose="020B0503020204020204" charset="-122"/>
                        </a:rPr>
                        <a:t>Max) (ID(A))</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IDM</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VTH (Typ)</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VGS</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RDS(ON)@ 10VTyp(mΩ) </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特性</a:t>
                      </a:r>
                      <a:endParaRPr lang="zh-CN" altLang="en-US" sz="1045" b="1">
                        <a:solidFill>
                          <a:srgbClr val="FFFFFF"/>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490336">
                <a:tc>
                  <a:txBody>
                    <a:bodyPr/>
                    <a:lstStyle/>
                    <a:p>
                      <a:pPr algn="ctr">
                        <a:buNone/>
                      </a:pPr>
                      <a:r>
                        <a:rPr lang="en-US" sz="1045" b="1">
                          <a:solidFill>
                            <a:srgbClr val="3A3838"/>
                          </a:solidFill>
                          <a:latin typeface="微软雅黑" panose="020B0503020204020204" charset="-122"/>
                        </a:rPr>
                        <a:t>HMS5N80/ F/K/I/R/R2</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90000"/>
                        </a:lnSpc>
                        <a:buNone/>
                      </a:pPr>
                      <a:r>
                        <a:rPr lang="zh-CN" sz="1045" b="1">
                          <a:solidFill>
                            <a:srgbClr val="3A3838"/>
                          </a:solidFill>
                          <a:latin typeface="Arial" panose="020B0604020202020204" pitchFamily="34" charset="0"/>
                          <a:ea typeface="微软雅黑" panose="020B0503020204020204" charset="-122"/>
                        </a:rPr>
                        <a:t>超结工艺</a:t>
                      </a:r>
                      <a:r>
                        <a:rPr lang="en-US" sz="1045" b="1">
                          <a:solidFill>
                            <a:srgbClr val="3A3838"/>
                          </a:solidFill>
                          <a:latin typeface="微软雅黑" panose="020B0503020204020204" charset="-122"/>
                        </a:rPr>
                        <a:t>             (Super-Junction)</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90000"/>
                        </a:lnSpc>
                        <a:buNone/>
                      </a:pPr>
                      <a:r>
                        <a:rPr lang="en-US" sz="1045" b="1">
                          <a:solidFill>
                            <a:srgbClr val="3A3838"/>
                          </a:solidFill>
                          <a:latin typeface="微软雅黑" panose="020B0503020204020204" charset="-122"/>
                        </a:rPr>
                        <a:t>TO-220/TO-220F/                   TO-252/TO-251/ </a:t>
                      </a:r>
                      <a:r>
                        <a:rPr lang="en-US" sz="1045" b="1">
                          <a:solidFill>
                            <a:srgbClr val="3A3838"/>
                          </a:solidFill>
                          <a:latin typeface="微软雅黑" panose="020B0503020204020204" charset="-122"/>
                          <a:sym typeface="+mn-ea"/>
                        </a:rPr>
                        <a:t>SOT223-3L/</a:t>
                      </a:r>
                      <a:r>
                        <a:rPr lang="en-US" sz="1045" b="1">
                          <a:solidFill>
                            <a:srgbClr val="3A3838"/>
                          </a:solidFill>
                          <a:latin typeface="微软雅黑" panose="020B0503020204020204" charset="-122"/>
                        </a:rPr>
                        <a:t>SOT223-2L</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N沟道/</a:t>
                      </a:r>
                      <a:r>
                        <a:rPr lang="en-US" sz="1045" b="1">
                          <a:solidFill>
                            <a:srgbClr val="3A3838"/>
                          </a:solidFill>
                          <a:latin typeface="微软雅黑" panose="020B0503020204020204" charset="-122"/>
                        </a:rPr>
                        <a:t>  </a:t>
                      </a:r>
                      <a:r>
                        <a:rPr lang="zh-CN" sz="1045" b="1">
                          <a:solidFill>
                            <a:srgbClr val="3A3838"/>
                          </a:solidFill>
                          <a:latin typeface="Arial" panose="020B0604020202020204" pitchFamily="34" charset="0"/>
                          <a:ea typeface="微软雅黑" panose="020B0503020204020204" charset="-122"/>
                        </a:rPr>
                        <a:t>带ESD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800V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3.5V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1050mΩ</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多层外延工艺 抗冲击性强</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3082">
                <a:tc>
                  <a:txBody>
                    <a:bodyPr/>
                    <a:lstStyle/>
                    <a:p>
                      <a:pPr algn="ctr">
                        <a:buNone/>
                      </a:pPr>
                      <a:r>
                        <a:rPr lang="en-US" sz="1045" b="1">
                          <a:solidFill>
                            <a:srgbClr val="3A3838"/>
                          </a:solidFill>
                          <a:latin typeface="微软雅黑" panose="020B0503020204020204" charset="-122"/>
                        </a:rPr>
                        <a:t>HMS7N80/ F/K/I</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80000"/>
                        </a:lnSpc>
                        <a:buNone/>
                      </a:pPr>
                      <a:r>
                        <a:rPr lang="zh-CN" sz="1045" b="1">
                          <a:solidFill>
                            <a:srgbClr val="3A3838"/>
                          </a:solidFill>
                          <a:latin typeface="Arial" panose="020B0604020202020204" pitchFamily="34" charset="0"/>
                          <a:ea typeface="微软雅黑" panose="020B0503020204020204" charset="-122"/>
                        </a:rPr>
                        <a:t>超结工艺</a:t>
                      </a:r>
                      <a:r>
                        <a:rPr lang="en-US" sz="1045" b="1">
                          <a:solidFill>
                            <a:srgbClr val="3A3838"/>
                          </a:solidFill>
                          <a:latin typeface="微软雅黑" panose="020B0503020204020204" charset="-122"/>
                        </a:rPr>
                        <a:t>        (Super-Junction)</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TO-220/TO-220F/  </a:t>
                      </a:r>
                      <a:r>
                        <a:rPr lang="en-US" sz="1045" b="1" dirty="0" smtClean="0">
                          <a:solidFill>
                            <a:srgbClr val="3A3838"/>
                          </a:solidFill>
                          <a:latin typeface="微软雅黑" panose="020B0503020204020204" charset="-122"/>
                        </a:rPr>
                        <a:t>  </a:t>
                      </a:r>
                      <a:r>
                        <a:rPr lang="en-US" sz="1045" b="1" dirty="0">
                          <a:solidFill>
                            <a:srgbClr val="3A3838"/>
                          </a:solidFill>
                          <a:latin typeface="微软雅黑" panose="020B0503020204020204" charset="-122"/>
                        </a:rPr>
                        <a:t>TO-252/TO-251</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N沟道/</a:t>
                      </a:r>
                      <a:r>
                        <a:rPr lang="en-US" sz="1045" b="1">
                          <a:solidFill>
                            <a:srgbClr val="3A3838"/>
                          </a:solidFill>
                          <a:latin typeface="微软雅黑" panose="020B0503020204020204" charset="-122"/>
                        </a:rPr>
                        <a:t>  </a:t>
                      </a:r>
                      <a:r>
                        <a:rPr lang="zh-CN" sz="1045" b="1">
                          <a:solidFill>
                            <a:srgbClr val="3A3838"/>
                          </a:solidFill>
                          <a:latin typeface="Arial" panose="020B0604020202020204" pitchFamily="34" charset="0"/>
                          <a:ea typeface="微软雅黑" panose="020B0503020204020204" charset="-122"/>
                        </a:rPr>
                        <a:t>带ESD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800V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7A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21A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740mΩ</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多层外延工艺 抗冲击性强</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3082">
                <a:tc>
                  <a:txBody>
                    <a:bodyPr/>
                    <a:lstStyle/>
                    <a:p>
                      <a:pPr algn="ctr">
                        <a:buNone/>
                      </a:pPr>
                      <a:r>
                        <a:rPr lang="en-US" sz="1045" b="1">
                          <a:solidFill>
                            <a:srgbClr val="3A3838"/>
                          </a:solidFill>
                          <a:latin typeface="微软雅黑" panose="020B0503020204020204" charset="-122"/>
                        </a:rPr>
                        <a:t>HMS10N80/F/K</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80000"/>
                        </a:lnSpc>
                        <a:buNone/>
                      </a:pPr>
                      <a:r>
                        <a:rPr lang="zh-CN" sz="1045" b="1">
                          <a:solidFill>
                            <a:srgbClr val="3A3838"/>
                          </a:solidFill>
                          <a:latin typeface="Arial" panose="020B0604020202020204" pitchFamily="34" charset="0"/>
                          <a:ea typeface="微软雅黑" panose="020B0503020204020204" charset="-122"/>
                        </a:rPr>
                        <a:t>超结工艺</a:t>
                      </a:r>
                      <a:r>
                        <a:rPr lang="en-US" altLang="zh-CN" sz="1045" b="1">
                          <a:solidFill>
                            <a:srgbClr val="3A3838"/>
                          </a:solidFill>
                          <a:latin typeface="Arial" panose="020B0604020202020204" pitchFamily="34" charset="0"/>
                          <a:ea typeface="微软雅黑" panose="020B0503020204020204" charset="-122"/>
                        </a:rPr>
                        <a:t>     </a:t>
                      </a:r>
                      <a:r>
                        <a:rPr lang="en-US" sz="1045" b="1">
                          <a:solidFill>
                            <a:srgbClr val="3A3838"/>
                          </a:solidFill>
                          <a:latin typeface="微软雅黑" panose="020B0503020204020204" charset="-122"/>
                        </a:rPr>
                        <a:t>   (Super-Junction)</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TO-220/TO-220F/ </a:t>
                      </a:r>
                      <a:r>
                        <a:rPr lang="en-US" sz="1045" b="1" dirty="0" smtClean="0">
                          <a:solidFill>
                            <a:srgbClr val="3A3838"/>
                          </a:solidFill>
                          <a:latin typeface="微软雅黑" panose="020B0503020204020204" charset="-122"/>
                        </a:rPr>
                        <a:t>   </a:t>
                      </a:r>
                      <a:r>
                        <a:rPr lang="en-US" sz="1045" b="1" dirty="0">
                          <a:solidFill>
                            <a:srgbClr val="3A3838"/>
                          </a:solidFill>
                          <a:latin typeface="微软雅黑" panose="020B0503020204020204" charset="-122"/>
                        </a:rPr>
                        <a:t>TO-252</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N沟道/</a:t>
                      </a:r>
                      <a:r>
                        <a:rPr lang="en-US" sz="1045" b="1">
                          <a:solidFill>
                            <a:srgbClr val="3A3838"/>
                          </a:solidFill>
                          <a:latin typeface="微软雅黑" panose="020B0503020204020204" charset="-122"/>
                        </a:rPr>
                        <a:t>  </a:t>
                      </a:r>
                      <a:r>
                        <a:rPr lang="zh-CN" sz="1045" b="1">
                          <a:solidFill>
                            <a:srgbClr val="3A3838"/>
                          </a:solidFill>
                          <a:latin typeface="Arial" panose="020B0604020202020204" pitchFamily="34" charset="0"/>
                          <a:ea typeface="微软雅黑" panose="020B0503020204020204" charset="-122"/>
                        </a:rPr>
                        <a:t>带ESD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800V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580mΩ</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多层外延工艺 抗冲击性强</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3082">
                <a:tc>
                  <a:txBody>
                    <a:bodyPr/>
                    <a:lstStyle/>
                    <a:p>
                      <a:pPr algn="ctr">
                        <a:buNone/>
                      </a:pPr>
                      <a:r>
                        <a:rPr lang="en-US" sz="1045" b="1">
                          <a:solidFill>
                            <a:srgbClr val="3A3838"/>
                          </a:solidFill>
                          <a:latin typeface="微软雅黑" panose="020B0503020204020204" charset="-122"/>
                        </a:rPr>
                        <a:t>HMS15N80/F/D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80000"/>
                        </a:lnSpc>
                        <a:buNone/>
                      </a:pPr>
                      <a:r>
                        <a:rPr lang="zh-CN" sz="1045" b="1">
                          <a:solidFill>
                            <a:srgbClr val="3A3838"/>
                          </a:solidFill>
                          <a:latin typeface="Arial" panose="020B0604020202020204" pitchFamily="34" charset="0"/>
                          <a:ea typeface="微软雅黑" panose="020B0503020204020204" charset="-122"/>
                        </a:rPr>
                        <a:t>超结工艺</a:t>
                      </a:r>
                      <a:r>
                        <a:rPr lang="en-US" sz="1045" b="1">
                          <a:solidFill>
                            <a:srgbClr val="3A3838"/>
                          </a:solidFill>
                          <a:latin typeface="微软雅黑" panose="020B0503020204020204" charset="-122"/>
                        </a:rPr>
                        <a:t>        (Super-Junction)</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TO-220/TO-220F/  </a:t>
                      </a:r>
                      <a:r>
                        <a:rPr lang="en-US" sz="1045" b="1" dirty="0" smtClean="0">
                          <a:solidFill>
                            <a:srgbClr val="3A3838"/>
                          </a:solidFill>
                          <a:latin typeface="微软雅黑" panose="020B0503020204020204" charset="-122"/>
                        </a:rPr>
                        <a:t>  </a:t>
                      </a:r>
                      <a:r>
                        <a:rPr lang="en-US" sz="1045" b="1" dirty="0">
                          <a:solidFill>
                            <a:srgbClr val="3A3838"/>
                          </a:solidFill>
                          <a:latin typeface="微软雅黑" panose="020B0503020204020204" charset="-122"/>
                        </a:rPr>
                        <a:t>TO-263</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N沟道/</a:t>
                      </a:r>
                      <a:r>
                        <a:rPr lang="en-US" sz="1045" b="1">
                          <a:solidFill>
                            <a:srgbClr val="3A3838"/>
                          </a:solidFill>
                          <a:latin typeface="微软雅黑" panose="020B0503020204020204" charset="-122"/>
                        </a:rPr>
                        <a:t>  </a:t>
                      </a:r>
                      <a:r>
                        <a:rPr lang="zh-CN" sz="1045" b="1">
                          <a:solidFill>
                            <a:srgbClr val="3A3838"/>
                          </a:solidFill>
                          <a:latin typeface="Arial" panose="020B0604020202020204" pitchFamily="34" charset="0"/>
                          <a:ea typeface="微软雅黑" panose="020B0503020204020204" charset="-122"/>
                        </a:rPr>
                        <a:t>带ESD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800V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15A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45A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330mΩ</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多层外延工艺 抗冲击性强</a:t>
                      </a:r>
                      <a:endParaRPr lang="zh-CN" altLang="en-US" sz="1045"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3748">
                <a:tc>
                  <a:txBody>
                    <a:bodyPr/>
                    <a:lstStyle/>
                    <a:p>
                      <a:pPr algn="ctr">
                        <a:buNone/>
                      </a:pPr>
                      <a:r>
                        <a:rPr lang="en-US" sz="1045" b="1">
                          <a:solidFill>
                            <a:srgbClr val="3A3838"/>
                          </a:solidFill>
                          <a:latin typeface="微软雅黑" panose="020B0503020204020204" charset="-122"/>
                        </a:rPr>
                        <a:t>HMS20N80/F/D/T</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lnSpc>
                          <a:spcPct val="80000"/>
                        </a:lnSpc>
                        <a:buNone/>
                      </a:pPr>
                      <a:r>
                        <a:rPr lang="zh-CN" sz="1045" b="1">
                          <a:solidFill>
                            <a:srgbClr val="3A3838"/>
                          </a:solidFill>
                          <a:latin typeface="Arial" panose="020B0604020202020204" pitchFamily="34" charset="0"/>
                          <a:ea typeface="微软雅黑" panose="020B0503020204020204" charset="-122"/>
                        </a:rPr>
                        <a:t>超结工艺</a:t>
                      </a:r>
                      <a:r>
                        <a:rPr lang="en-US" sz="1045" b="1">
                          <a:solidFill>
                            <a:srgbClr val="3A3838"/>
                          </a:solidFill>
                          <a:latin typeface="微软雅黑" panose="020B0503020204020204" charset="-122"/>
                        </a:rPr>
                        <a:t>        (Super-Junction)</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dirty="0">
                          <a:solidFill>
                            <a:srgbClr val="3A3838"/>
                          </a:solidFill>
                          <a:latin typeface="微软雅黑" panose="020B0503020204020204" charset="-122"/>
                        </a:rPr>
                        <a:t>TO-220/TO-220F/  </a:t>
                      </a:r>
                      <a:r>
                        <a:rPr lang="en-US" sz="1045" b="1" dirty="0" smtClean="0">
                          <a:solidFill>
                            <a:srgbClr val="3A3838"/>
                          </a:solidFill>
                          <a:latin typeface="微软雅黑" panose="020B0503020204020204" charset="-122"/>
                        </a:rPr>
                        <a:t>  </a:t>
                      </a:r>
                      <a:r>
                        <a:rPr lang="en-US" sz="1045" b="1" dirty="0">
                          <a:solidFill>
                            <a:srgbClr val="3A3838"/>
                          </a:solidFill>
                          <a:latin typeface="微软雅黑" panose="020B0503020204020204" charset="-122"/>
                        </a:rPr>
                        <a:t>TO-263/TO-247</a:t>
                      </a:r>
                      <a:endParaRPr lang="en-US" altLang="en-US" sz="1045"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a:solidFill>
                            <a:srgbClr val="3A3838"/>
                          </a:solidFill>
                          <a:latin typeface="Arial" panose="020B0604020202020204" pitchFamily="34" charset="0"/>
                          <a:ea typeface="微软雅黑" panose="020B0503020204020204" charset="-122"/>
                        </a:rPr>
                        <a:t>N沟道/</a:t>
                      </a:r>
                      <a:r>
                        <a:rPr lang="en-US" sz="1045" b="1">
                          <a:solidFill>
                            <a:srgbClr val="3A3838"/>
                          </a:solidFill>
                          <a:latin typeface="微软雅黑" panose="020B0503020204020204" charset="-122"/>
                        </a:rPr>
                        <a:t>  </a:t>
                      </a:r>
                      <a:r>
                        <a:rPr lang="zh-CN" sz="1045" b="1">
                          <a:solidFill>
                            <a:srgbClr val="3A3838"/>
                          </a:solidFill>
                          <a:latin typeface="Arial" panose="020B0604020202020204" pitchFamily="34" charset="0"/>
                          <a:ea typeface="微软雅黑" panose="020B0503020204020204" charset="-122"/>
                        </a:rPr>
                        <a:t>带ESD</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800V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60A</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3V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20V</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45" b="1">
                          <a:solidFill>
                            <a:srgbClr val="3A3838"/>
                          </a:solidFill>
                          <a:latin typeface="微软雅黑" panose="020B0503020204020204" charset="-122"/>
                        </a:rPr>
                        <a:t>220mΩ</a:t>
                      </a:r>
                      <a:endParaRPr lang="en-US" altLang="en-US" sz="1045"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45" b="1" dirty="0">
                          <a:solidFill>
                            <a:srgbClr val="3A3838"/>
                          </a:solidFill>
                          <a:latin typeface="Arial" panose="020B0604020202020204" pitchFamily="34" charset="0"/>
                          <a:ea typeface="微软雅黑" panose="020B0503020204020204" charset="-122"/>
                        </a:rPr>
                        <a:t>多层外延工艺 抗冲击性强</a:t>
                      </a:r>
                      <a:endParaRPr lang="zh-CN" altLang="en-US" sz="1045"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 name="副标题 9"/>
          <p:cNvSpPr>
            <a:spLocks noGrp="1"/>
          </p:cNvSpPr>
          <p:nvPr>
            <p:ph type="subTitle" idx="1"/>
            <p:custDataLst>
              <p:tags r:id="rId3"/>
            </p:custDataLst>
          </p:nvPr>
        </p:nvSpPr>
        <p:spPr>
          <a:xfrm>
            <a:off x="228600" y="3867150"/>
            <a:ext cx="8526780" cy="804545"/>
          </a:xfrm>
        </p:spPr>
        <p:txBody>
          <a:bodyPr>
            <a:normAutofit lnSpcReduction="10000"/>
          </a:bodyPr>
          <a:lstStyle/>
          <a:p>
            <a:pPr algn="l"/>
            <a:r>
              <a:rPr lang="zh-CN" altLang="en-US" sz="1500" b="1" dirty="0" smtClean="0">
                <a:solidFill>
                  <a:schemeClr val="bg1">
                    <a:lumMod val="75000"/>
                    <a:lumOff val="25000"/>
                  </a:schemeClr>
                </a:solidFill>
                <a:latin typeface="Arial" panose="020B0604020202020204" pitchFamily="34" charset="0"/>
                <a:ea typeface="微软雅黑" panose="020B0503020204020204" charset="-122"/>
              </a:rPr>
              <a:t>优点：</a:t>
            </a:r>
            <a:r>
              <a:rPr lang="zh-CN" altLang="en-US" sz="1500" dirty="0" smtClean="0">
                <a:solidFill>
                  <a:schemeClr val="bg1">
                    <a:lumMod val="85000"/>
                    <a:lumOff val="15000"/>
                  </a:schemeClr>
                </a:solidFill>
                <a:latin typeface="微软雅黑" panose="020B0503020204020204" charset="-122"/>
                <a:ea typeface="微软雅黑" panose="020B0503020204020204" charset="-122"/>
              </a:rPr>
              <a:t>采用</a:t>
            </a:r>
            <a:r>
              <a:rPr lang="zh-CN" altLang="en-US" sz="1500" dirty="0">
                <a:solidFill>
                  <a:schemeClr val="bg1">
                    <a:lumMod val="85000"/>
                    <a:lumOff val="15000"/>
                  </a:schemeClr>
                </a:solidFill>
                <a:latin typeface="微软雅黑" panose="020B0503020204020204" charset="-122"/>
                <a:ea typeface="微软雅黑" panose="020B0503020204020204" charset="-122"/>
              </a:rPr>
              <a:t>多层外延工艺，带</a:t>
            </a:r>
            <a:r>
              <a:rPr lang="en-US" altLang="zh-CN" sz="1500" dirty="0">
                <a:solidFill>
                  <a:schemeClr val="bg1">
                    <a:lumMod val="85000"/>
                    <a:lumOff val="15000"/>
                  </a:schemeClr>
                </a:solidFill>
                <a:latin typeface="微软雅黑" panose="020B0503020204020204" charset="-122"/>
                <a:ea typeface="微软雅黑" panose="020B0503020204020204" charset="-122"/>
              </a:rPr>
              <a:t>ESD</a:t>
            </a:r>
            <a:r>
              <a:rPr lang="zh-CN" altLang="en-US" sz="1500" dirty="0">
                <a:solidFill>
                  <a:schemeClr val="bg1">
                    <a:lumMod val="85000"/>
                    <a:lumOff val="15000"/>
                  </a:schemeClr>
                </a:solidFill>
                <a:latin typeface="微软雅黑" panose="020B0503020204020204" charset="-122"/>
                <a:ea typeface="微软雅黑" panose="020B0503020204020204" charset="-122"/>
              </a:rPr>
              <a:t>保护，抗冲击性强；</a:t>
            </a:r>
            <a:endParaRPr lang="en-US" altLang="zh-CN" sz="150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500" b="1" dirty="0">
                <a:solidFill>
                  <a:schemeClr val="bg1">
                    <a:lumMod val="75000"/>
                    <a:lumOff val="25000"/>
                  </a:schemeClr>
                </a:solidFill>
                <a:latin typeface="Arial" panose="020B0604020202020204" pitchFamily="34" charset="0"/>
                <a:ea typeface="微软雅黑" panose="020B0503020204020204" charset="-122"/>
              </a:rPr>
              <a:t>应用</a:t>
            </a:r>
            <a:r>
              <a:rPr lang="zh-CN" altLang="en-US" sz="1500" b="1" dirty="0" smtClean="0">
                <a:solidFill>
                  <a:schemeClr val="bg1">
                    <a:lumMod val="75000"/>
                    <a:lumOff val="25000"/>
                  </a:schemeClr>
                </a:solidFill>
                <a:latin typeface="Arial" panose="020B0604020202020204" pitchFamily="34" charset="0"/>
                <a:ea typeface="微软雅黑" panose="020B0503020204020204" charset="-122"/>
              </a:rPr>
              <a:t>领域：</a:t>
            </a:r>
            <a:r>
              <a:rPr lang="zh-CN" altLang="en-US" sz="1500" dirty="0" smtClean="0">
                <a:solidFill>
                  <a:schemeClr val="bg1">
                    <a:lumMod val="85000"/>
                    <a:lumOff val="15000"/>
                  </a:schemeClr>
                </a:solidFill>
                <a:latin typeface="微软雅黑" panose="020B0503020204020204" charset="-122"/>
                <a:ea typeface="微软雅黑" panose="020B0503020204020204" charset="-122"/>
              </a:rPr>
              <a:t>新能源汽车行业的超</a:t>
            </a:r>
            <a:r>
              <a:rPr lang="zh-CN" altLang="en-US" sz="1500" dirty="0">
                <a:solidFill>
                  <a:schemeClr val="bg1">
                    <a:lumMod val="85000"/>
                    <a:lumOff val="15000"/>
                  </a:schemeClr>
                </a:solidFill>
                <a:latin typeface="微软雅黑" panose="020B0503020204020204" charset="-122"/>
                <a:ea typeface="微软雅黑" panose="020B0503020204020204" charset="-122"/>
              </a:rPr>
              <a:t>充充电桩</a:t>
            </a:r>
            <a:r>
              <a:rPr lang="en-US" altLang="zh-CN" sz="1500" dirty="0">
                <a:solidFill>
                  <a:schemeClr val="bg1">
                    <a:lumMod val="85000"/>
                    <a:lumOff val="15000"/>
                  </a:schemeClr>
                </a:solidFill>
                <a:latin typeface="微软雅黑" panose="020B0503020204020204" charset="-122"/>
                <a:ea typeface="微软雅黑" panose="020B0503020204020204" charset="-122"/>
              </a:rPr>
              <a:t>/</a:t>
            </a:r>
            <a:r>
              <a:rPr lang="zh-CN" altLang="en-US" sz="1500" dirty="0">
                <a:solidFill>
                  <a:schemeClr val="bg1">
                    <a:lumMod val="85000"/>
                    <a:lumOff val="15000"/>
                  </a:schemeClr>
                </a:solidFill>
                <a:latin typeface="微软雅黑" panose="020B0503020204020204" charset="-122"/>
                <a:ea typeface="微软雅黑" panose="020B0503020204020204" charset="-122"/>
              </a:rPr>
              <a:t>车载充电机（</a:t>
            </a:r>
            <a:r>
              <a:rPr lang="en-US" altLang="zh-CN" sz="1500" dirty="0">
                <a:solidFill>
                  <a:schemeClr val="bg1">
                    <a:lumMod val="85000"/>
                    <a:lumOff val="15000"/>
                  </a:schemeClr>
                </a:solidFill>
                <a:latin typeface="微软雅黑" panose="020B0503020204020204" charset="-122"/>
                <a:ea typeface="微软雅黑" panose="020B0503020204020204" charset="-122"/>
              </a:rPr>
              <a:t>OBC</a:t>
            </a:r>
            <a:r>
              <a:rPr lang="zh-CN" altLang="en-US" sz="1500" dirty="0" smtClean="0">
                <a:solidFill>
                  <a:schemeClr val="bg1">
                    <a:lumMod val="85000"/>
                    <a:lumOff val="15000"/>
                  </a:schemeClr>
                </a:solidFill>
                <a:latin typeface="微软雅黑" panose="020B0503020204020204" charset="-122"/>
                <a:ea typeface="微软雅黑" panose="020B0503020204020204" charset="-122"/>
              </a:rPr>
              <a:t>）等产品。</a:t>
            </a:r>
            <a:endParaRPr lang="en-US" altLang="zh-CN" sz="150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500" b="1" dirty="0">
              <a:solidFill>
                <a:schemeClr val="bg1">
                  <a:lumMod val="75000"/>
                  <a:lumOff val="25000"/>
                </a:schemeClr>
              </a:solidFill>
              <a:latin typeface="Arial" panose="020B0604020202020204" pitchFamily="34" charset="0"/>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a:t>4.高压平面MOS特色产品</a:t>
            </a:r>
          </a:p>
        </p:txBody>
      </p:sp>
      <p:sp>
        <p:nvSpPr>
          <p:cNvPr id="8" name="TextBox 3"/>
          <p:cNvSpPr txBox="1"/>
          <p:nvPr>
            <p:custDataLst>
              <p:tags r:id="rId1"/>
            </p:custDataLst>
          </p:nvPr>
        </p:nvSpPr>
        <p:spPr>
          <a:xfrm>
            <a:off x="3257320" y="100330"/>
            <a:ext cx="4289381" cy="415498"/>
          </a:xfrm>
          <a:prstGeom prst="rect">
            <a:avLst/>
          </a:prstGeom>
          <a:noFill/>
        </p:spPr>
        <p:txBody>
          <a:bodyPr wrap="square" rtlCol="0">
            <a:spAutoFit/>
          </a:bodyPr>
          <a:lstStyle/>
          <a:p>
            <a:r>
              <a:rPr lang="zh-CN" altLang="en-US" sz="2100" b="1" kern="2000" dirty="0" smtClean="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贴片小封装 高压平面MOS </a:t>
            </a:r>
            <a:endPar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endParaRP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228599" y="658495"/>
          <a:ext cx="6979922" cy="4251325"/>
        </p:xfrm>
        <a:graphic>
          <a:graphicData uri="http://schemas.openxmlformats.org/drawingml/2006/table">
            <a:tbl>
              <a:tblPr/>
              <a:tblGrid>
                <a:gridCol w="1032714"/>
                <a:gridCol w="1023439"/>
                <a:gridCol w="1161885"/>
                <a:gridCol w="637248"/>
                <a:gridCol w="684280"/>
                <a:gridCol w="555771"/>
                <a:gridCol w="394802"/>
                <a:gridCol w="440509"/>
                <a:gridCol w="351083"/>
                <a:gridCol w="698191"/>
              </a:tblGrid>
              <a:tr h="386080">
                <a:tc gridSpan="10">
                  <a:txBody>
                    <a:bodyPr/>
                    <a:lstStyle/>
                    <a:p>
                      <a:pPr marL="0" algn="l" defTabSz="685800" rtl="0" eaLnBrk="1" latinLnBrk="0" hangingPunct="1">
                        <a:lnSpc>
                          <a:spcPct val="120000"/>
                        </a:lnSpc>
                        <a:buClrTx/>
                        <a:buSzTx/>
                        <a:buFontTx/>
                        <a:buNone/>
                      </a:pPr>
                      <a:r>
                        <a:rPr lang="zh-CN" altLang="en-US"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贴片小封装 </a:t>
                      </a:r>
                      <a:r>
                        <a:rPr lang="zh-CN"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高压</a:t>
                      </a: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平面</a:t>
                      </a:r>
                      <a:r>
                        <a:rPr lang="zh-CN"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MOS</a:t>
                      </a:r>
                      <a:endParaRPr lang="zh-CN" sz="1650" b="1" kern="1200" dirty="0">
                        <a:solidFill>
                          <a:schemeClr val="bg1">
                            <a:lumMod val="75000"/>
                            <a:lumOff val="25000"/>
                          </a:schemeClr>
                        </a:solidFill>
                        <a:latin typeface="Arial" panose="020B0604020202020204" pitchFamily="34" charset="0"/>
                        <a:ea typeface="微软雅黑" panose="020B0503020204020204" charset="-122"/>
                        <a:cs typeface="+mn-cs"/>
                      </a:endParaRP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567690">
                <a:tc>
                  <a:txBody>
                    <a:bodyPr/>
                    <a:lstStyle/>
                    <a:p>
                      <a:pPr algn="ctr">
                        <a:buNone/>
                      </a:pPr>
                      <a:r>
                        <a:rPr lang="zh-CN" sz="1045" b="1">
                          <a:solidFill>
                            <a:srgbClr val="FFFFFF"/>
                          </a:solidFill>
                          <a:latin typeface="Arial" panose="020B0604020202020204" pitchFamily="34" charset="0"/>
                          <a:ea typeface="微软雅黑" panose="020B0503020204020204" charset="-122"/>
                        </a:rPr>
                        <a:t>型号</a:t>
                      </a:r>
                      <a:r>
                        <a:rPr lang="en-US" sz="1045" b="1">
                          <a:solidFill>
                            <a:srgbClr val="FFFFFF"/>
                          </a:solidFill>
                          <a:latin typeface="微软雅黑" panose="020B0503020204020204" charset="-122"/>
                        </a:rPr>
                        <a:t>               (Part Number)</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工艺</a:t>
                      </a:r>
                      <a:r>
                        <a:rPr lang="en-US" altLang="zh-CN" sz="1045" b="1">
                          <a:solidFill>
                            <a:srgbClr val="FFFFFF"/>
                          </a:solidFill>
                          <a:latin typeface="Arial" panose="020B0604020202020204" pitchFamily="34" charset="0"/>
                          <a:ea typeface="微软雅黑" panose="020B0503020204020204" charset="-122"/>
                        </a:rPr>
                        <a:t>   </a:t>
                      </a:r>
                      <a:r>
                        <a:rPr lang="zh-CN" sz="1045" b="1">
                          <a:solidFill>
                            <a:srgbClr val="FFFFFF"/>
                          </a:solidFill>
                          <a:latin typeface="Arial" panose="020B0604020202020204" pitchFamily="34" charset="0"/>
                          <a:ea typeface="微软雅黑" panose="020B0503020204020204" charset="-122"/>
                        </a:rPr>
                        <a:t>(Technology)</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封装</a:t>
                      </a:r>
                      <a:r>
                        <a:rPr lang="en-US" altLang="zh-CN" sz="1045" b="1">
                          <a:solidFill>
                            <a:srgbClr val="FFFFFF"/>
                          </a:solidFill>
                          <a:latin typeface="Arial" panose="020B0604020202020204" pitchFamily="34" charset="0"/>
                          <a:ea typeface="微软雅黑" panose="020B0503020204020204" charset="-122"/>
                        </a:rPr>
                        <a:t>         </a:t>
                      </a:r>
                      <a:r>
                        <a:rPr lang="zh-CN" sz="1045" b="1">
                          <a:solidFill>
                            <a:srgbClr val="FFFFFF"/>
                          </a:solidFill>
                          <a:latin typeface="Arial" panose="020B0604020202020204" pitchFamily="34" charset="0"/>
                          <a:ea typeface="微软雅黑" panose="020B0503020204020204" charset="-122"/>
                        </a:rPr>
                        <a:t>(Package)</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沟道(Polarity)</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dirty="0">
                          <a:solidFill>
                            <a:srgbClr val="FFFFFF"/>
                          </a:solidFill>
                          <a:latin typeface="微软雅黑" panose="020B0503020204020204" charset="-122"/>
                        </a:rPr>
                        <a:t>VDS (Max) </a:t>
                      </a:r>
                      <a:r>
                        <a:rPr lang="en-US" sz="950" b="1" dirty="0">
                          <a:solidFill>
                            <a:srgbClr val="FFFFFF"/>
                          </a:solidFill>
                          <a:latin typeface="微软雅黑" panose="020B0503020204020204" charset="-122"/>
                        </a:rPr>
                        <a:t>(BVDSS(V)</a:t>
                      </a:r>
                      <a:endParaRPr lang="en-US" altLang="en-US" sz="95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dirty="0">
                          <a:solidFill>
                            <a:srgbClr val="FFFFFF"/>
                          </a:solidFill>
                          <a:latin typeface="微软雅黑" panose="020B0503020204020204" charset="-122"/>
                        </a:rPr>
                        <a:t>ID  (Max) (ID(A))</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IDM</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VTH (Typ)</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VGS</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a:solidFill>
                            <a:srgbClr val="FFFFFF"/>
                          </a:solidFill>
                          <a:latin typeface="微软雅黑" panose="020B0503020204020204" charset="-122"/>
                        </a:rPr>
                        <a:t>RDS(ON)@10V  Typ(mΩ)</a:t>
                      </a:r>
                      <a:endParaRPr lang="en-US" altLang="en-US" sz="100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205105">
                <a:tc>
                  <a:txBody>
                    <a:bodyPr/>
                    <a:lstStyle/>
                    <a:p>
                      <a:pPr algn="ctr">
                        <a:buNone/>
                      </a:pPr>
                      <a:r>
                        <a:rPr lang="en-US" sz="1000" b="1" dirty="0">
                          <a:solidFill>
                            <a:srgbClr val="3A3838"/>
                          </a:solidFill>
                          <a:latin typeface="微软雅黑" panose="020B0503020204020204" charset="-122"/>
                        </a:rPr>
                        <a:t>HM0565MR</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SOT23-3L</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650V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0.5A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9Ω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5740">
                <a:tc>
                  <a:txBody>
                    <a:bodyPr/>
                    <a:lstStyle/>
                    <a:p>
                      <a:pPr algn="ctr">
                        <a:buNone/>
                      </a:pPr>
                      <a:r>
                        <a:rPr lang="en-US" sz="1000" b="1" dirty="0">
                          <a:solidFill>
                            <a:srgbClr val="3A3838"/>
                          </a:solidFill>
                          <a:latin typeface="微软雅黑" panose="020B0503020204020204" charset="-122"/>
                        </a:rPr>
                        <a:t>HM1N60R/PR</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SOT-223/SOT-89</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1.3A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11Ω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3835">
                <a:tc>
                  <a:txBody>
                    <a:bodyPr/>
                    <a:lstStyle/>
                    <a:p>
                      <a:pPr algn="ctr">
                        <a:buNone/>
                      </a:pPr>
                      <a:r>
                        <a:rPr lang="en-US" sz="1000" b="1">
                          <a:solidFill>
                            <a:srgbClr val="3A3838"/>
                          </a:solidFill>
                          <a:latin typeface="微软雅黑" panose="020B0503020204020204" charset="-122"/>
                        </a:rPr>
                        <a:t>HM4N60R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16A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1.7Ω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5740">
                <a:tc>
                  <a:txBody>
                    <a:bodyPr/>
                    <a:lstStyle/>
                    <a:p>
                      <a:pPr algn="ctr">
                        <a:buNone/>
                      </a:pPr>
                      <a:r>
                        <a:rPr lang="en-US" sz="1000" b="1">
                          <a:solidFill>
                            <a:srgbClr val="3A3838"/>
                          </a:solidFill>
                          <a:latin typeface="微软雅黑" panose="020B0503020204020204" charset="-122"/>
                        </a:rPr>
                        <a:t>HM2N65R/PR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SOT-89</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650V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7.8Ω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5105">
                <a:tc>
                  <a:txBody>
                    <a:bodyPr/>
                    <a:lstStyle/>
                    <a:p>
                      <a:pPr algn="ctr">
                        <a:buNone/>
                      </a:pPr>
                      <a:r>
                        <a:rPr lang="en-US" sz="1000" b="1">
                          <a:solidFill>
                            <a:srgbClr val="3A3838"/>
                          </a:solidFill>
                          <a:latin typeface="微软雅黑" panose="020B0503020204020204" charset="-122"/>
                        </a:rPr>
                        <a:t>HM4N65R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650V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16A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2.4Ω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5105">
                <a:tc>
                  <a:txBody>
                    <a:bodyPr/>
                    <a:lstStyle/>
                    <a:p>
                      <a:pPr algn="ctr">
                        <a:buNone/>
                      </a:pPr>
                      <a:r>
                        <a:rPr lang="en-US" sz="1000" b="1">
                          <a:solidFill>
                            <a:srgbClr val="3A3838"/>
                          </a:solidFill>
                          <a:latin typeface="微软雅黑" panose="020B0503020204020204" charset="-122"/>
                        </a:rPr>
                        <a:t>HM1N50MR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SOT23-3L</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9.2Ω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5105">
                <a:tc>
                  <a:txBody>
                    <a:bodyPr/>
                    <a:lstStyle/>
                    <a:p>
                      <a:pPr algn="ctr">
                        <a:buNone/>
                      </a:pPr>
                      <a:r>
                        <a:rPr lang="en-US" sz="1000" b="1">
                          <a:solidFill>
                            <a:srgbClr val="3A3838"/>
                          </a:solidFill>
                          <a:latin typeface="微软雅黑" panose="020B0503020204020204" charset="-122"/>
                        </a:rPr>
                        <a:t>HM2N50R/PR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SOT-223/SOT-89</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5.0Ω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5740">
                <a:tc>
                  <a:txBody>
                    <a:bodyPr/>
                    <a:lstStyle/>
                    <a:p>
                      <a:pPr algn="ctr">
                        <a:buNone/>
                      </a:pPr>
                      <a:r>
                        <a:rPr lang="en-US" sz="1000" b="1">
                          <a:solidFill>
                            <a:srgbClr val="3A3838"/>
                          </a:solidFill>
                          <a:latin typeface="微软雅黑" panose="020B0503020204020204" charset="-122"/>
                        </a:rPr>
                        <a:t>HM5N50R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SOT-223</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dirty="0">
                          <a:solidFill>
                            <a:srgbClr val="3A3838"/>
                          </a:solidFill>
                          <a:latin typeface="Arial" panose="020B0604020202020204" pitchFamily="34" charset="0"/>
                          <a:ea typeface="微软雅黑" panose="020B0503020204020204" charset="-122"/>
                        </a:rPr>
                        <a:t>N沟道</a:t>
                      </a:r>
                      <a:endParaRPr lang="zh-CN" altLang="en-US" sz="1000" b="1" dirty="0">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20A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1.5Ω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4470">
                <a:tc>
                  <a:txBody>
                    <a:bodyPr/>
                    <a:lstStyle/>
                    <a:p>
                      <a:pPr algn="ctr">
                        <a:buNone/>
                      </a:pPr>
                      <a:r>
                        <a:rPr lang="en-US" sz="1000" b="1">
                          <a:solidFill>
                            <a:srgbClr val="3A3838"/>
                          </a:solidFill>
                          <a:latin typeface="微软雅黑" panose="020B0503020204020204" charset="-122"/>
                        </a:rPr>
                        <a:t>HM1N70R/PR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SOT-223/SOT-89</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700V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10.5Ω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4470">
                <a:tc>
                  <a:txBody>
                    <a:bodyPr/>
                    <a:lstStyle/>
                    <a:p>
                      <a:pPr algn="ctr">
                        <a:buNone/>
                      </a:pPr>
                      <a:r>
                        <a:rPr lang="en-US" sz="1000" b="1">
                          <a:solidFill>
                            <a:srgbClr val="3A3838"/>
                          </a:solidFill>
                          <a:latin typeface="微软雅黑" panose="020B0503020204020204" charset="-122"/>
                        </a:rPr>
                        <a:t>HM2N70R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700V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8A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4.7Ω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6375">
                <a:tc>
                  <a:txBody>
                    <a:bodyPr/>
                    <a:lstStyle/>
                    <a:p>
                      <a:pPr algn="ctr">
                        <a:buNone/>
                      </a:pPr>
                      <a:r>
                        <a:rPr lang="en-US" sz="1000" b="1">
                          <a:solidFill>
                            <a:srgbClr val="3A3838"/>
                          </a:solidFill>
                          <a:latin typeface="微软雅黑" panose="020B0503020204020204" charset="-122"/>
                        </a:rPr>
                        <a:t>HM3N40R/PR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SOT-223/SOT-89</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400V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9A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2.8Ω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5105">
                <a:tc>
                  <a:txBody>
                    <a:bodyPr/>
                    <a:lstStyle/>
                    <a:p>
                      <a:pPr algn="ctr">
                        <a:buNone/>
                      </a:pPr>
                      <a:r>
                        <a:rPr lang="en-US" sz="1000" b="1">
                          <a:solidFill>
                            <a:srgbClr val="3A3838"/>
                          </a:solidFill>
                          <a:latin typeface="微软雅黑" panose="020B0503020204020204" charset="-122"/>
                        </a:rPr>
                        <a:t>HM3N30R/PR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SOT-223/SOT-89</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2.7V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25V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2.6Ω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8440">
                <a:tc>
                  <a:txBody>
                    <a:bodyPr/>
                    <a:lstStyle/>
                    <a:p>
                      <a:pPr algn="ctr">
                        <a:buNone/>
                      </a:pPr>
                      <a:r>
                        <a:rPr lang="en-US" sz="1000" b="1">
                          <a:solidFill>
                            <a:srgbClr val="3A3838"/>
                          </a:solidFill>
                          <a:latin typeface="微软雅黑" panose="020B0503020204020204" charset="-122"/>
                        </a:rPr>
                        <a:t>HM5N30R/PR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SOT-223/SOT-89</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2.7V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25V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8280">
                <a:tc>
                  <a:txBody>
                    <a:bodyPr/>
                    <a:lstStyle/>
                    <a:p>
                      <a:pPr algn="ctr">
                        <a:buNone/>
                      </a:pPr>
                      <a:r>
                        <a:rPr lang="en-US" sz="1000" b="1">
                          <a:solidFill>
                            <a:srgbClr val="3A3838"/>
                          </a:solidFill>
                          <a:latin typeface="微软雅黑" panose="020B0503020204020204" charset="-122"/>
                        </a:rPr>
                        <a:t>HM2N25MR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沟槽工艺</a:t>
                      </a:r>
                      <a:r>
                        <a:rPr lang="zh-CN" sz="950" b="1">
                          <a:solidFill>
                            <a:srgbClr val="3A3838"/>
                          </a:solidFill>
                          <a:latin typeface="Arial" panose="020B0604020202020204" pitchFamily="34" charset="0"/>
                          <a:ea typeface="微软雅黑" panose="020B0503020204020204" charset="-122"/>
                        </a:rPr>
                        <a:t>(Trench)</a:t>
                      </a:r>
                      <a:endParaRPr lang="zh-CN" altLang="en-US" sz="95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SOT23-3L</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250V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10A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2.5V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1.3Ω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4470">
                <a:tc>
                  <a:txBody>
                    <a:bodyPr/>
                    <a:lstStyle/>
                    <a:p>
                      <a:pPr algn="ctr">
                        <a:buNone/>
                      </a:pPr>
                      <a:r>
                        <a:rPr lang="en-US" sz="1000" b="1">
                          <a:solidFill>
                            <a:srgbClr val="3A3838"/>
                          </a:solidFill>
                          <a:latin typeface="微软雅黑" panose="020B0503020204020204" charset="-122"/>
                        </a:rPr>
                        <a:t>HM3N25R</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SOT-223</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250V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1Ω</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4470">
                <a:tc>
                  <a:txBody>
                    <a:bodyPr/>
                    <a:lstStyle/>
                    <a:p>
                      <a:pPr algn="ctr">
                        <a:buNone/>
                      </a:pPr>
                      <a:r>
                        <a:rPr lang="en-US" altLang="en-US" sz="1000" b="1" dirty="0" smtClean="0">
                          <a:solidFill>
                            <a:srgbClr val="3A3838"/>
                          </a:solidFill>
                          <a:latin typeface="微软雅黑" panose="020B0503020204020204" charset="-122"/>
                        </a:rPr>
                        <a:t>HM3N20M/PR</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sym typeface="+mn-ea"/>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dirty="0" smtClean="0">
                          <a:solidFill>
                            <a:srgbClr val="3A3838"/>
                          </a:solidFill>
                          <a:latin typeface="微软雅黑" panose="020B0503020204020204" charset="-122"/>
                        </a:rPr>
                        <a:t>SOT23-3L/SOT-89</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sym typeface="+mn-ea"/>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a:solidFill>
                            <a:srgbClr val="3A3838"/>
                          </a:solidFill>
                          <a:latin typeface="微软雅黑" panose="020B0503020204020204" charset="-122"/>
                        </a:rPr>
                        <a:t>200V</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a:solidFill>
                            <a:srgbClr val="3A3838"/>
                          </a:solidFill>
                          <a:latin typeface="微软雅黑" panose="020B0503020204020204" charset="-122"/>
                        </a:rPr>
                        <a:t>3A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a:solidFill>
                            <a:srgbClr val="3A3838"/>
                          </a:solidFill>
                          <a:latin typeface="微软雅黑" panose="020B0503020204020204" charset="-122"/>
                        </a:rPr>
                        <a:t>9A</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a:solidFill>
                            <a:srgbClr val="3A3838"/>
                          </a:solidFill>
                          <a:latin typeface="微软雅黑" panose="020B0503020204020204" charset="-122"/>
                        </a:rPr>
                        <a:t>3V</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sym typeface="+mn-ea"/>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altLang="en-US" sz="1000" b="1" dirty="0">
                          <a:solidFill>
                            <a:srgbClr val="3A3838"/>
                          </a:solidFill>
                          <a:latin typeface="微软雅黑" panose="020B0503020204020204" charset="-122"/>
                        </a:rPr>
                        <a:t>1Ω</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6" name="副标题 15"/>
          <p:cNvSpPr>
            <a:spLocks noGrp="1"/>
          </p:cNvSpPr>
          <p:nvPr>
            <p:ph type="subTitle" idx="1"/>
            <p:custDataLst>
              <p:tags r:id="rId3"/>
            </p:custDataLst>
          </p:nvPr>
        </p:nvSpPr>
        <p:spPr>
          <a:xfrm>
            <a:off x="7315200" y="1276350"/>
            <a:ext cx="1673860" cy="3633470"/>
          </a:xfrm>
        </p:spPr>
        <p:txBody>
          <a:bodyPr>
            <a:normAutofit lnSpcReduction="10000"/>
          </a:bodyPr>
          <a:lstStyle/>
          <a:p>
            <a:pPr algn="l"/>
            <a:r>
              <a:rPr lang="zh-CN" altLang="en-US" sz="1650" b="1" dirty="0">
                <a:solidFill>
                  <a:schemeClr val="bg1">
                    <a:lumMod val="75000"/>
                    <a:lumOff val="25000"/>
                  </a:schemeClr>
                </a:solidFill>
                <a:latin typeface="Arial" panose="020B0604020202020204" pitchFamily="34" charset="0"/>
                <a:ea typeface="微软雅黑" panose="020B0503020204020204" charset="-122"/>
              </a:rPr>
              <a:t>优点：</a:t>
            </a:r>
            <a:endParaRPr lang="en-US" altLang="zh-CN" sz="165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450" dirty="0">
                <a:solidFill>
                  <a:schemeClr val="bg1">
                    <a:lumMod val="85000"/>
                    <a:lumOff val="15000"/>
                  </a:schemeClr>
                </a:solidFill>
                <a:latin typeface="微软雅黑" panose="020B0503020204020204" charset="-122"/>
                <a:ea typeface="微软雅黑" panose="020B0503020204020204" charset="-122"/>
              </a:rPr>
              <a:t>采用</a:t>
            </a:r>
            <a:r>
              <a:rPr lang="en-US" altLang="zh-CN" sz="1450" dirty="0">
                <a:solidFill>
                  <a:schemeClr val="bg1">
                    <a:lumMod val="85000"/>
                    <a:lumOff val="15000"/>
                  </a:schemeClr>
                </a:solidFill>
                <a:latin typeface="微软雅黑" panose="020B0503020204020204" charset="-122"/>
                <a:ea typeface="微软雅黑" panose="020B0503020204020204" charset="-122"/>
              </a:rPr>
              <a:t>SOT23-3L</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 SOT-89/</a:t>
            </a:r>
          </a:p>
          <a:p>
            <a:pPr algn="l"/>
            <a:r>
              <a:rPr lang="en-US" altLang="zh-CN" sz="1450" dirty="0" smtClean="0">
                <a:solidFill>
                  <a:schemeClr val="bg1">
                    <a:lumMod val="85000"/>
                    <a:lumOff val="15000"/>
                  </a:schemeClr>
                </a:solidFill>
                <a:latin typeface="微软雅黑" panose="020B0503020204020204" charset="-122"/>
                <a:ea typeface="微软雅黑" panose="020B0503020204020204" charset="-122"/>
              </a:rPr>
              <a:t>SOT-223</a:t>
            </a:r>
            <a:r>
              <a:rPr lang="zh-CN" altLang="en-US" sz="1450" dirty="0">
                <a:solidFill>
                  <a:schemeClr val="bg1">
                    <a:lumMod val="85000"/>
                    <a:lumOff val="15000"/>
                  </a:schemeClr>
                </a:solidFill>
                <a:latin typeface="微软雅黑" panose="020B0503020204020204" charset="-122"/>
                <a:ea typeface="微软雅黑" panose="020B0503020204020204" charset="-122"/>
              </a:rPr>
              <a:t>封装，满足小体积产品</a:t>
            </a:r>
          </a:p>
          <a:p>
            <a:pPr algn="l"/>
            <a:r>
              <a:rPr lang="zh-CN" altLang="en-US" sz="1450" dirty="0">
                <a:solidFill>
                  <a:schemeClr val="bg1">
                    <a:lumMod val="85000"/>
                    <a:lumOff val="15000"/>
                  </a:schemeClr>
                </a:solidFill>
                <a:latin typeface="微软雅黑" panose="020B0503020204020204" charset="-122"/>
                <a:ea typeface="微软雅黑" panose="020B0503020204020204" charset="-122"/>
              </a:rPr>
              <a:t>应用。</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65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650" b="1" dirty="0">
                <a:solidFill>
                  <a:schemeClr val="bg1">
                    <a:lumMod val="75000"/>
                    <a:lumOff val="25000"/>
                  </a:schemeClr>
                </a:solidFill>
                <a:latin typeface="Arial" panose="020B0604020202020204" pitchFamily="34" charset="0"/>
                <a:ea typeface="微软雅黑" panose="020B0503020204020204" charset="-122"/>
              </a:rPr>
              <a:t>应用领域：</a:t>
            </a:r>
            <a:endParaRPr lang="en-US" altLang="zh-CN" sz="165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450" dirty="0">
                <a:solidFill>
                  <a:schemeClr val="bg1">
                    <a:lumMod val="85000"/>
                    <a:lumOff val="15000"/>
                  </a:schemeClr>
                </a:solidFill>
                <a:latin typeface="微软雅黑" panose="020B0503020204020204" charset="-122"/>
                <a:ea typeface="微软雅黑" panose="020B0503020204020204" charset="-122"/>
              </a:rPr>
              <a:t>充电器</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适配器</a:t>
            </a:r>
            <a:r>
              <a:rPr lang="en-US" altLang="zh-CN" sz="1450" dirty="0">
                <a:solidFill>
                  <a:schemeClr val="bg1">
                    <a:lumMod val="85000"/>
                    <a:lumOff val="15000"/>
                  </a:schemeClr>
                </a:solidFill>
                <a:latin typeface="微软雅黑" panose="020B0503020204020204" charset="-122"/>
                <a:ea typeface="微软雅黑" panose="020B0503020204020204" charset="-122"/>
              </a:rPr>
              <a:t>/</a:t>
            </a:r>
          </a:p>
          <a:p>
            <a:pPr algn="l"/>
            <a:r>
              <a:rPr lang="zh-CN" altLang="en-US" sz="1450" dirty="0">
                <a:solidFill>
                  <a:schemeClr val="bg1">
                    <a:lumMod val="85000"/>
                    <a:lumOff val="15000"/>
                  </a:schemeClr>
                </a:solidFill>
                <a:latin typeface="微软雅黑" panose="020B0503020204020204" charset="-122"/>
                <a:ea typeface="微软雅黑" panose="020B0503020204020204" charset="-122"/>
              </a:rPr>
              <a:t>智能插座</a:t>
            </a:r>
            <a:r>
              <a:rPr lang="en-US" altLang="zh-CN" sz="1450" dirty="0">
                <a:solidFill>
                  <a:schemeClr val="bg1">
                    <a:lumMod val="85000"/>
                    <a:lumOff val="15000"/>
                  </a:schemeClr>
                </a:solidFill>
                <a:latin typeface="微软雅黑" panose="020B0503020204020204" charset="-122"/>
                <a:ea typeface="微软雅黑" panose="020B0503020204020204" charset="-122"/>
              </a:rPr>
              <a:t>/</a:t>
            </a:r>
          </a:p>
          <a:p>
            <a:pPr algn="l"/>
            <a:r>
              <a:rPr lang="zh-CN" altLang="en-US" sz="1450" dirty="0">
                <a:solidFill>
                  <a:schemeClr val="bg1">
                    <a:lumMod val="85000"/>
                    <a:lumOff val="15000"/>
                  </a:schemeClr>
                </a:solidFill>
                <a:latin typeface="微软雅黑" panose="020B0503020204020204" charset="-122"/>
                <a:ea typeface="微软雅黑" panose="020B0503020204020204" charset="-122"/>
              </a:rPr>
              <a:t>小家电电源板</a:t>
            </a:r>
            <a:r>
              <a:rPr lang="en-US" altLang="zh-CN" sz="1450" dirty="0">
                <a:solidFill>
                  <a:schemeClr val="bg1">
                    <a:lumMod val="85000"/>
                    <a:lumOff val="15000"/>
                  </a:schemeClr>
                </a:solidFill>
                <a:latin typeface="微软雅黑" panose="020B0503020204020204" charset="-122"/>
                <a:ea typeface="微软雅黑" panose="020B0503020204020204" charset="-122"/>
              </a:rPr>
              <a:t>/</a:t>
            </a:r>
          </a:p>
          <a:p>
            <a:pPr algn="l"/>
            <a:r>
              <a:rPr lang="en-US" altLang="zh-CN" sz="1450" dirty="0">
                <a:solidFill>
                  <a:schemeClr val="bg1">
                    <a:lumMod val="85000"/>
                    <a:lumOff val="15000"/>
                  </a:schemeClr>
                </a:solidFill>
                <a:latin typeface="微软雅黑" panose="020B0503020204020204" charset="-122"/>
                <a:ea typeface="微软雅黑" panose="020B0503020204020204" charset="-122"/>
              </a:rPr>
              <a:t>LED</a:t>
            </a:r>
            <a:r>
              <a:rPr lang="zh-CN" altLang="en-US" sz="1450" dirty="0">
                <a:solidFill>
                  <a:schemeClr val="bg1">
                    <a:lumMod val="85000"/>
                    <a:lumOff val="15000"/>
                  </a:schemeClr>
                </a:solidFill>
                <a:latin typeface="微软雅黑" panose="020B0503020204020204" charset="-122"/>
                <a:ea typeface="微软雅黑" panose="020B0503020204020204" charset="-122"/>
              </a:rPr>
              <a:t>电源</a:t>
            </a:r>
            <a:r>
              <a:rPr lang="en-US" altLang="zh-CN" sz="1450" dirty="0">
                <a:solidFill>
                  <a:schemeClr val="bg1">
                    <a:lumMod val="85000"/>
                    <a:lumOff val="15000"/>
                  </a:schemeClr>
                </a:solidFill>
                <a:latin typeface="微软雅黑" panose="020B0503020204020204" charset="-122"/>
                <a:ea typeface="微软雅黑" panose="020B0503020204020204" charset="-122"/>
              </a:rPr>
              <a:t>/</a:t>
            </a:r>
          </a:p>
          <a:p>
            <a:pPr algn="l"/>
            <a:r>
              <a:rPr lang="en-US" altLang="zh-CN" sz="1450" dirty="0">
                <a:solidFill>
                  <a:schemeClr val="bg1">
                    <a:lumMod val="85000"/>
                    <a:lumOff val="15000"/>
                  </a:schemeClr>
                </a:solidFill>
                <a:latin typeface="微软雅黑" panose="020B0503020204020204" charset="-122"/>
                <a:ea typeface="微软雅黑" panose="020B0503020204020204" charset="-122"/>
              </a:rPr>
              <a:t>LED</a:t>
            </a:r>
            <a:r>
              <a:rPr lang="zh-CN" altLang="en-US" sz="1450" dirty="0">
                <a:solidFill>
                  <a:schemeClr val="bg1">
                    <a:lumMod val="85000"/>
                    <a:lumOff val="15000"/>
                  </a:schemeClr>
                </a:solidFill>
                <a:latin typeface="微软雅黑" panose="020B0503020204020204" charset="-122"/>
                <a:ea typeface="微软雅黑" panose="020B0503020204020204" charset="-122"/>
              </a:rPr>
              <a:t>照明</a:t>
            </a:r>
            <a:r>
              <a:rPr lang="en-US" altLang="zh-CN" sz="1450" dirty="0">
                <a:solidFill>
                  <a:schemeClr val="bg1">
                    <a:lumMod val="85000"/>
                    <a:lumOff val="15000"/>
                  </a:schemeClr>
                </a:solidFill>
                <a:latin typeface="微软雅黑" panose="020B0503020204020204" charset="-122"/>
                <a:ea typeface="微软雅黑" panose="020B0503020204020204" charset="-122"/>
              </a:rPr>
              <a:t>/</a:t>
            </a:r>
          </a:p>
          <a:p>
            <a:pPr algn="l"/>
            <a:r>
              <a:rPr lang="zh-CN" altLang="en-US" sz="1450" dirty="0">
                <a:solidFill>
                  <a:schemeClr val="bg1">
                    <a:lumMod val="85000"/>
                    <a:lumOff val="15000"/>
                  </a:schemeClr>
                </a:solidFill>
                <a:latin typeface="微软雅黑" panose="020B0503020204020204" charset="-122"/>
                <a:ea typeface="微软雅黑" panose="020B0503020204020204" charset="-122"/>
              </a:rPr>
              <a:t>漏电保护开关</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a:t>4.高压平面MOS特色产品</a:t>
            </a:r>
          </a:p>
        </p:txBody>
      </p:sp>
      <p:sp>
        <p:nvSpPr>
          <p:cNvPr id="8" name="TextBox 3"/>
          <p:cNvSpPr txBox="1"/>
          <p:nvPr>
            <p:custDataLst>
              <p:tags r:id="rId1"/>
            </p:custDataLst>
          </p:nvPr>
        </p:nvSpPr>
        <p:spPr>
          <a:xfrm>
            <a:off x="2971800" y="100330"/>
            <a:ext cx="5029200" cy="415498"/>
          </a:xfrm>
          <a:prstGeom prst="rect">
            <a:avLst/>
          </a:prstGeom>
          <a:noFill/>
        </p:spPr>
        <p:txBody>
          <a:bodyPr wrap="square" rtlCol="0">
            <a:spAutoFit/>
          </a:bodyPr>
          <a:lstStyle/>
          <a:p>
            <a:r>
              <a:rPr lang="en-US" altLang="zh-CN" sz="2100" b="1" kern="2000" dirty="0" smtClean="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TO-263</a:t>
            </a:r>
            <a:r>
              <a:rPr lang="zh-CN" altLang="en-US" sz="2100" b="1" kern="2000" dirty="0" smtClean="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贴片封装 大电流高压</a:t>
            </a:r>
            <a:r>
              <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平面</a:t>
            </a:r>
            <a:r>
              <a:rPr lang="zh-CN" altLang="en-US" sz="2100" b="1" kern="2000" dirty="0" smtClean="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rPr>
              <a:t>MOS </a:t>
            </a:r>
            <a:endParaRPr lang="zh-CN" altLang="en-US" sz="2100" b="1" kern="20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综艺简体" panose="03000509000000000000" charset="-122"/>
              <a:sym typeface="+mn-ea"/>
            </a:endParaRPr>
          </a:p>
        </p:txBody>
      </p:sp>
      <p:sp>
        <p:nvSpPr>
          <p:cNvPr id="2" name="文本框 1"/>
          <p:cNvSpPr txBox="1"/>
          <p:nvPr/>
        </p:nvSpPr>
        <p:spPr>
          <a:xfrm>
            <a:off x="2286000" y="2387600"/>
            <a:ext cx="4572000" cy="368300"/>
          </a:xfrm>
          <a:prstGeom prst="rect">
            <a:avLst/>
          </a:prstGeom>
          <a:noFill/>
        </p:spPr>
        <p:txBody>
          <a:bodyPr wrap="square" rtlCol="0" anchor="t">
            <a:spAutoFit/>
          </a:bodyPr>
          <a:lstStyle/>
          <a:p>
            <a:r>
              <a:rPr lang="zh-CN" altLang="en-US"/>
              <a:t>1.Sic二极管/GaN FET/IGBT单管</a:t>
            </a:r>
          </a:p>
        </p:txBody>
      </p:sp>
      <p:graphicFrame>
        <p:nvGraphicFramePr>
          <p:cNvPr id="5" name="表格 4"/>
          <p:cNvGraphicFramePr/>
          <p:nvPr>
            <p:custDataLst>
              <p:tags r:id="rId2"/>
            </p:custDataLst>
          </p:nvPr>
        </p:nvGraphicFramePr>
        <p:xfrm>
          <a:off x="517525" y="810895"/>
          <a:ext cx="7026910" cy="2651125"/>
        </p:xfrm>
        <a:graphic>
          <a:graphicData uri="http://schemas.openxmlformats.org/drawingml/2006/table">
            <a:tbl>
              <a:tblPr/>
              <a:tblGrid>
                <a:gridCol w="1078230"/>
                <a:gridCol w="1114425"/>
                <a:gridCol w="810260"/>
                <a:gridCol w="694690"/>
                <a:gridCol w="765810"/>
                <a:gridCol w="612775"/>
                <a:gridCol w="450850"/>
                <a:gridCol w="436245"/>
                <a:gridCol w="360680"/>
                <a:gridCol w="702945"/>
              </a:tblGrid>
              <a:tr h="577215">
                <a:tc gridSpan="10">
                  <a:txBody>
                    <a:bodyPr/>
                    <a:lstStyle/>
                    <a:p>
                      <a:pPr marL="0" algn="l" defTabSz="685800" rtl="0" eaLnBrk="1" latinLnBrk="0" hangingPunct="1">
                        <a:lnSpc>
                          <a:spcPct val="120000"/>
                        </a:lnSpc>
                        <a:buClrTx/>
                        <a:buSzTx/>
                        <a:buFontTx/>
                        <a:buNone/>
                      </a:pPr>
                      <a:r>
                        <a:rPr lang="en-US" altLang="zh-CN"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TO-263</a:t>
                      </a:r>
                      <a:r>
                        <a:rPr lang="zh-CN" altLang="en-US"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贴片封装 大电流</a:t>
                      </a:r>
                      <a:r>
                        <a:rPr lang="zh-CN"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高压</a:t>
                      </a:r>
                      <a:r>
                        <a:rPr lang="zh-CN" sz="1650" b="1" kern="1200" dirty="0">
                          <a:solidFill>
                            <a:schemeClr val="bg1">
                              <a:lumMod val="75000"/>
                              <a:lumOff val="25000"/>
                            </a:schemeClr>
                          </a:solidFill>
                          <a:latin typeface="Arial" panose="020B0604020202020204" pitchFamily="34" charset="0"/>
                          <a:ea typeface="微软雅黑" panose="020B0503020204020204" charset="-122"/>
                          <a:cs typeface="+mn-cs"/>
                        </a:rPr>
                        <a:t>平面</a:t>
                      </a:r>
                      <a:r>
                        <a:rPr lang="zh-CN" sz="1650" b="1" kern="1200" dirty="0" smtClean="0">
                          <a:solidFill>
                            <a:schemeClr val="bg1">
                              <a:lumMod val="75000"/>
                              <a:lumOff val="25000"/>
                            </a:schemeClr>
                          </a:solidFill>
                          <a:latin typeface="Arial" panose="020B0604020202020204" pitchFamily="34" charset="0"/>
                          <a:ea typeface="微软雅黑" panose="020B0503020204020204" charset="-122"/>
                          <a:cs typeface="+mn-cs"/>
                        </a:rPr>
                        <a:t>MOS</a:t>
                      </a:r>
                      <a:endParaRPr lang="zh-CN" sz="1650" b="1" kern="1200" dirty="0">
                        <a:solidFill>
                          <a:schemeClr val="bg1">
                            <a:lumMod val="75000"/>
                            <a:lumOff val="25000"/>
                          </a:schemeClr>
                        </a:solidFill>
                        <a:latin typeface="Arial" panose="020B0604020202020204" pitchFamily="34" charset="0"/>
                        <a:ea typeface="微软雅黑" panose="020B0503020204020204" charset="-122"/>
                        <a:cs typeface="+mn-cs"/>
                      </a:endParaRPr>
                    </a:p>
                  </a:txBody>
                  <a:tcPr marL="6984" marR="6984" marT="6984" marB="25144" anchor="ctr">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T cap="flat">
                      <a:noFill/>
                    </a:lnT>
                    <a:lnB w="6350" cap="flat" cmpd="sng">
                      <a:solidFill>
                        <a:srgbClr val="000000"/>
                      </a:solidFill>
                      <a:prstDash val="solid"/>
                      <a:headEnd type="none" w="med" len="med"/>
                      <a:tailEnd type="none" w="med" len="med"/>
                    </a:lnB>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tr>
              <a:tr h="848360">
                <a:tc>
                  <a:txBody>
                    <a:bodyPr/>
                    <a:lstStyle/>
                    <a:p>
                      <a:pPr algn="ctr">
                        <a:buNone/>
                      </a:pPr>
                      <a:r>
                        <a:rPr lang="zh-CN" sz="1045" b="1">
                          <a:solidFill>
                            <a:srgbClr val="FFFFFF"/>
                          </a:solidFill>
                          <a:latin typeface="Arial" panose="020B0604020202020204" pitchFamily="34" charset="0"/>
                          <a:ea typeface="微软雅黑" panose="020B0503020204020204" charset="-122"/>
                        </a:rPr>
                        <a:t>型号</a:t>
                      </a:r>
                      <a:r>
                        <a:rPr lang="en-US" sz="1045" b="1">
                          <a:solidFill>
                            <a:srgbClr val="FFFFFF"/>
                          </a:solidFill>
                          <a:latin typeface="微软雅黑" panose="020B0503020204020204" charset="-122"/>
                        </a:rPr>
                        <a:t>               (Part Number)</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工艺</a:t>
                      </a:r>
                      <a:r>
                        <a:rPr lang="en-US" altLang="zh-CN" sz="1045" b="1">
                          <a:solidFill>
                            <a:srgbClr val="FFFFFF"/>
                          </a:solidFill>
                          <a:latin typeface="Arial" panose="020B0604020202020204" pitchFamily="34" charset="0"/>
                          <a:ea typeface="微软雅黑" panose="020B0503020204020204" charset="-122"/>
                        </a:rPr>
                        <a:t>   </a:t>
                      </a:r>
                      <a:r>
                        <a:rPr lang="zh-CN" sz="1045" b="1">
                          <a:solidFill>
                            <a:srgbClr val="FFFFFF"/>
                          </a:solidFill>
                          <a:latin typeface="Arial" panose="020B0604020202020204" pitchFamily="34" charset="0"/>
                          <a:ea typeface="微软雅黑" panose="020B0503020204020204" charset="-122"/>
                        </a:rPr>
                        <a:t>(Technology)</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封装</a:t>
                      </a:r>
                      <a:r>
                        <a:rPr lang="en-US" altLang="zh-CN" sz="1045" b="1">
                          <a:solidFill>
                            <a:srgbClr val="FFFFFF"/>
                          </a:solidFill>
                          <a:latin typeface="Arial" panose="020B0604020202020204" pitchFamily="34" charset="0"/>
                          <a:ea typeface="微软雅黑" panose="020B0503020204020204" charset="-122"/>
                        </a:rPr>
                        <a:t>         </a:t>
                      </a:r>
                      <a:r>
                        <a:rPr lang="zh-CN" sz="1045" b="1">
                          <a:solidFill>
                            <a:srgbClr val="FFFFFF"/>
                          </a:solidFill>
                          <a:latin typeface="Arial" panose="020B0604020202020204" pitchFamily="34" charset="0"/>
                          <a:ea typeface="微软雅黑" panose="020B0503020204020204" charset="-122"/>
                        </a:rPr>
                        <a:t>(Package)</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zh-CN" sz="1045" b="1">
                          <a:solidFill>
                            <a:srgbClr val="FFFFFF"/>
                          </a:solidFill>
                          <a:latin typeface="Arial" panose="020B0604020202020204" pitchFamily="34" charset="0"/>
                          <a:ea typeface="微软雅黑" panose="020B0503020204020204" charset="-122"/>
                        </a:rPr>
                        <a:t>沟道(Polarity)</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dirty="0">
                          <a:solidFill>
                            <a:srgbClr val="FFFFFF"/>
                          </a:solidFill>
                          <a:latin typeface="微软雅黑" panose="020B0503020204020204" charset="-122"/>
                        </a:rPr>
                        <a:t>VDS (Max) </a:t>
                      </a:r>
                      <a:r>
                        <a:rPr lang="en-US" sz="950" b="1" dirty="0">
                          <a:solidFill>
                            <a:srgbClr val="FFFFFF"/>
                          </a:solidFill>
                          <a:latin typeface="微软雅黑" panose="020B0503020204020204" charset="-122"/>
                        </a:rPr>
                        <a:t>(BVDSS(V)</a:t>
                      </a:r>
                      <a:endParaRPr lang="en-US" altLang="en-US" sz="950"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dirty="0">
                          <a:solidFill>
                            <a:srgbClr val="FFFFFF"/>
                          </a:solidFill>
                          <a:latin typeface="微软雅黑" panose="020B0503020204020204" charset="-122"/>
                        </a:rPr>
                        <a:t>ID  (Max) (ID(A))</a:t>
                      </a:r>
                      <a:endParaRPr lang="en-US" altLang="en-US" sz="1045" b="1" dirty="0">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IDM</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VTH (Typ)</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45" b="1">
                          <a:solidFill>
                            <a:srgbClr val="FFFFFF"/>
                          </a:solidFill>
                          <a:latin typeface="微软雅黑" panose="020B0503020204020204" charset="-122"/>
                        </a:rPr>
                        <a:t>VGS</a:t>
                      </a:r>
                      <a:endParaRPr lang="en-US" altLang="en-US" sz="1045"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algn="ctr">
                        <a:buNone/>
                      </a:pPr>
                      <a:r>
                        <a:rPr lang="en-US" sz="1000" b="1">
                          <a:solidFill>
                            <a:srgbClr val="FFFFFF"/>
                          </a:solidFill>
                          <a:latin typeface="微软雅黑" panose="020B0503020204020204" charset="-122"/>
                        </a:rPr>
                        <a:t>RDS(ON)@10V  Typ(mΩ)</a:t>
                      </a:r>
                      <a:endParaRPr lang="en-US" altLang="en-US" sz="1000" b="1">
                        <a:solidFill>
                          <a:srgbClr val="FFFFFF"/>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r>
              <a:tr h="306070">
                <a:tc>
                  <a:txBody>
                    <a:bodyPr/>
                    <a:lstStyle/>
                    <a:p>
                      <a:pPr algn="ctr">
                        <a:buNone/>
                      </a:pPr>
                      <a:r>
                        <a:rPr lang="en-US" sz="1000" b="1" dirty="0">
                          <a:solidFill>
                            <a:srgbClr val="3A3838"/>
                          </a:solidFill>
                          <a:latin typeface="微软雅黑" panose="020B0503020204020204" charset="-122"/>
                        </a:rPr>
                        <a:t>HM10N65D</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TO-263</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650V</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dirty="0">
                          <a:solidFill>
                            <a:srgbClr val="3A3838"/>
                          </a:solidFill>
                          <a:latin typeface="微软雅黑" panose="020B0503020204020204" charset="-122"/>
                        </a:rPr>
                        <a:t>10A</a:t>
                      </a:r>
                      <a:endParaRPr lang="en-US" altLang="en-US" sz="1000" b="1" dirty="0">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40A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0.7Ω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6705">
                <a:tc>
                  <a:txBody>
                    <a:bodyPr/>
                    <a:lstStyle/>
                    <a:p>
                      <a:pPr algn="ctr">
                        <a:buNone/>
                      </a:pPr>
                      <a:r>
                        <a:rPr lang="en-US" sz="1000" b="1" dirty="0">
                          <a:solidFill>
                            <a:srgbClr val="3A3838"/>
                          </a:solidFill>
                          <a:latin typeface="微软雅黑" panose="020B0503020204020204" charset="-122"/>
                        </a:rPr>
                        <a:t>HM12N65D</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TO-263</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650V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48A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0.63Ω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6705">
                <a:tc>
                  <a:txBody>
                    <a:bodyPr/>
                    <a:lstStyle/>
                    <a:p>
                      <a:pPr algn="ctr">
                        <a:buNone/>
                      </a:pPr>
                      <a:r>
                        <a:rPr lang="en-US" sz="1000" b="1">
                          <a:solidFill>
                            <a:srgbClr val="3A3838"/>
                          </a:solidFill>
                          <a:latin typeface="微软雅黑" panose="020B0503020204020204" charset="-122"/>
                        </a:rPr>
                        <a:t>HM13N50D</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sym typeface="+mn-ea"/>
                        </a:rPr>
                        <a:t>TO-263</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13A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52A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0.4Ω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6070">
                <a:tc>
                  <a:txBody>
                    <a:bodyPr/>
                    <a:lstStyle/>
                    <a:p>
                      <a:pPr algn="ctr">
                        <a:buNone/>
                      </a:pPr>
                      <a:r>
                        <a:rPr lang="en-US" sz="1000" b="1">
                          <a:solidFill>
                            <a:srgbClr val="3A3838"/>
                          </a:solidFill>
                          <a:latin typeface="微软雅黑" panose="020B0503020204020204" charset="-122"/>
                        </a:rPr>
                        <a:t>HM25N50D</a:t>
                      </a: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平面工艺(planar)</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sym typeface="+mn-ea"/>
                        </a:rPr>
                        <a:t>TO-263</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000" b="1">
                          <a:solidFill>
                            <a:srgbClr val="3A3838"/>
                          </a:solidFill>
                          <a:latin typeface="Arial" panose="020B0604020202020204" pitchFamily="34" charset="0"/>
                          <a:ea typeface="微软雅黑" panose="020B0503020204020204" charset="-122"/>
                        </a:rPr>
                        <a:t>N沟道</a:t>
                      </a:r>
                      <a:endParaRPr lang="zh-CN" altLang="en-US" sz="1000" b="1">
                        <a:solidFill>
                          <a:srgbClr val="3A3838"/>
                        </a:solidFill>
                        <a:latin typeface="Arial" panose="020B0604020202020204" pitchFamily="34" charset="0"/>
                        <a:ea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500V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25A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100A</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3V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20V</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000" b="1">
                          <a:solidFill>
                            <a:srgbClr val="3A3838"/>
                          </a:solidFill>
                          <a:latin typeface="微软雅黑" panose="020B0503020204020204" charset="-122"/>
                        </a:rPr>
                        <a:t>0.21Ω</a:t>
                      </a:r>
                      <a:endParaRPr lang="en-US" altLang="en-US" sz="1000" b="1">
                        <a:solidFill>
                          <a:srgbClr val="3A3838"/>
                        </a:solidFill>
                        <a:latin typeface="微软雅黑" panose="020B0503020204020204" charset="-122"/>
                      </a:endParaRPr>
                    </a:p>
                  </a:txBody>
                  <a:tcPr marL="6984" marR="6984" marT="6984" marB="25144"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6" name="副标题 15"/>
          <p:cNvSpPr>
            <a:spLocks noGrp="1"/>
          </p:cNvSpPr>
          <p:nvPr>
            <p:ph type="subTitle" idx="1"/>
            <p:custDataLst>
              <p:tags r:id="rId3"/>
            </p:custDataLst>
          </p:nvPr>
        </p:nvSpPr>
        <p:spPr>
          <a:xfrm>
            <a:off x="457200" y="3790950"/>
            <a:ext cx="7562215" cy="1226820"/>
          </a:xfrm>
        </p:spPr>
        <p:txBody>
          <a:bodyPr>
            <a:normAutofit/>
          </a:bodyPr>
          <a:lstStyle/>
          <a:p>
            <a:pPr algn="l"/>
            <a:r>
              <a:rPr lang="zh-CN" altLang="en-US" sz="1650" b="1" dirty="0">
                <a:solidFill>
                  <a:schemeClr val="bg1">
                    <a:lumMod val="75000"/>
                    <a:lumOff val="25000"/>
                  </a:schemeClr>
                </a:solidFill>
                <a:latin typeface="Arial" panose="020B0604020202020204" pitchFamily="34" charset="0"/>
                <a:ea typeface="微软雅黑" panose="020B0503020204020204" charset="-122"/>
              </a:rPr>
              <a:t>优点</a:t>
            </a:r>
            <a:r>
              <a:rPr lang="zh-CN" altLang="en-US" sz="1650" b="1" dirty="0" smtClean="0">
                <a:solidFill>
                  <a:schemeClr val="bg1">
                    <a:lumMod val="75000"/>
                    <a:lumOff val="25000"/>
                  </a:schemeClr>
                </a:solidFill>
                <a:latin typeface="Arial" panose="020B0604020202020204" pitchFamily="34" charset="0"/>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大电流高压平面</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MOS</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，采用</a:t>
            </a:r>
            <a:r>
              <a:rPr lang="en-US" altLang="zh-CN" sz="1450" dirty="0" smtClean="0">
                <a:solidFill>
                  <a:schemeClr val="bg1">
                    <a:lumMod val="85000"/>
                    <a:lumOff val="15000"/>
                  </a:schemeClr>
                </a:solidFill>
                <a:latin typeface="微软雅黑" panose="020B0503020204020204" charset="-122"/>
                <a:ea typeface="微软雅黑" panose="020B0503020204020204" charset="-122"/>
              </a:rPr>
              <a:t>TO-263</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贴片封装</a:t>
            </a:r>
            <a:r>
              <a:rPr lang="zh-CN" altLang="en-US"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满足产品轻薄应用</a:t>
            </a:r>
            <a:r>
              <a:rPr lang="zh-CN" altLang="en-US" sz="1450" dirty="0">
                <a:solidFill>
                  <a:schemeClr val="bg1">
                    <a:lumMod val="85000"/>
                    <a:lumOff val="15000"/>
                  </a:schemeClr>
                </a:solidFill>
                <a:latin typeface="微软雅黑" panose="020B0503020204020204" charset="-122"/>
                <a:ea typeface="微软雅黑" panose="020B0503020204020204" charset="-122"/>
              </a:rPr>
              <a:t>。</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a:p>
            <a:pPr algn="l"/>
            <a:endParaRPr lang="en-US" altLang="zh-CN" sz="1650" b="1" dirty="0">
              <a:solidFill>
                <a:schemeClr val="bg1">
                  <a:lumMod val="75000"/>
                  <a:lumOff val="25000"/>
                </a:schemeClr>
              </a:solidFill>
              <a:latin typeface="Arial" panose="020B0604020202020204" pitchFamily="34" charset="0"/>
              <a:ea typeface="微软雅黑" panose="020B0503020204020204" charset="-122"/>
            </a:endParaRPr>
          </a:p>
          <a:p>
            <a:pPr algn="l"/>
            <a:r>
              <a:rPr lang="zh-CN" altLang="en-US" sz="1650" b="1" dirty="0">
                <a:solidFill>
                  <a:schemeClr val="bg1">
                    <a:lumMod val="75000"/>
                    <a:lumOff val="25000"/>
                  </a:schemeClr>
                </a:solidFill>
                <a:latin typeface="Arial" panose="020B0604020202020204" pitchFamily="34" charset="0"/>
                <a:ea typeface="微软雅黑" panose="020B0503020204020204" charset="-122"/>
              </a:rPr>
              <a:t>应用领域：</a:t>
            </a:r>
            <a:r>
              <a:rPr lang="zh-CN" altLang="en-US" sz="1450" dirty="0">
                <a:solidFill>
                  <a:schemeClr val="bg1">
                    <a:lumMod val="85000"/>
                    <a:lumOff val="15000"/>
                  </a:schemeClr>
                </a:solidFill>
                <a:latin typeface="微软雅黑" panose="020B0503020204020204" charset="-122"/>
                <a:ea typeface="微软雅黑" panose="020B0503020204020204" charset="-122"/>
              </a:rPr>
              <a:t>充电器</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适配器</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智能插座</a:t>
            </a:r>
            <a:r>
              <a:rPr lang="en-US" altLang="zh-CN" sz="1450" dirty="0">
                <a:solidFill>
                  <a:schemeClr val="bg1">
                    <a:lumMod val="85000"/>
                    <a:lumOff val="15000"/>
                  </a:schemeClr>
                </a:solidFill>
                <a:latin typeface="微软雅黑" panose="020B0503020204020204" charset="-122"/>
                <a:ea typeface="微软雅黑" panose="020B0503020204020204" charset="-122"/>
              </a:rPr>
              <a:t>/</a:t>
            </a:r>
            <a:r>
              <a:rPr lang="zh-CN" altLang="en-US" sz="1450" dirty="0">
                <a:solidFill>
                  <a:schemeClr val="bg1">
                    <a:lumMod val="85000"/>
                    <a:lumOff val="15000"/>
                  </a:schemeClr>
                </a:solidFill>
                <a:latin typeface="微软雅黑" panose="020B0503020204020204" charset="-122"/>
                <a:ea typeface="微软雅黑" panose="020B0503020204020204" charset="-122"/>
              </a:rPr>
              <a:t>小家电电源板</a:t>
            </a:r>
            <a:r>
              <a:rPr lang="en-US" altLang="zh-CN" sz="1450" dirty="0">
                <a:solidFill>
                  <a:schemeClr val="bg1">
                    <a:lumMod val="85000"/>
                    <a:lumOff val="15000"/>
                  </a:schemeClr>
                </a:solidFill>
                <a:latin typeface="微软雅黑" panose="020B0503020204020204" charset="-122"/>
                <a:ea typeface="微软雅黑" panose="020B0503020204020204" charset="-122"/>
              </a:rPr>
              <a:t>/LED</a:t>
            </a:r>
            <a:r>
              <a:rPr lang="zh-CN" altLang="en-US" sz="1450" dirty="0">
                <a:solidFill>
                  <a:schemeClr val="bg1">
                    <a:lumMod val="85000"/>
                    <a:lumOff val="15000"/>
                  </a:schemeClr>
                </a:solidFill>
                <a:latin typeface="微软雅黑" panose="020B0503020204020204" charset="-122"/>
                <a:ea typeface="微软雅黑" panose="020B0503020204020204" charset="-122"/>
              </a:rPr>
              <a:t>电源</a:t>
            </a:r>
            <a:r>
              <a:rPr lang="en-US" altLang="zh-CN" sz="1450" dirty="0">
                <a:solidFill>
                  <a:schemeClr val="bg1">
                    <a:lumMod val="85000"/>
                    <a:lumOff val="15000"/>
                  </a:schemeClr>
                </a:solidFill>
                <a:latin typeface="微软雅黑" panose="020B0503020204020204" charset="-122"/>
                <a:ea typeface="微软雅黑" panose="020B0503020204020204" charset="-122"/>
              </a:rPr>
              <a:t>/LED</a:t>
            </a:r>
            <a:r>
              <a:rPr lang="zh-CN" altLang="en-US" sz="1450" dirty="0" smtClean="0">
                <a:solidFill>
                  <a:schemeClr val="bg1">
                    <a:lumMod val="85000"/>
                    <a:lumOff val="15000"/>
                  </a:schemeClr>
                </a:solidFill>
                <a:latin typeface="微软雅黑" panose="020B0503020204020204" charset="-122"/>
                <a:ea typeface="微软雅黑" panose="020B0503020204020204" charset="-122"/>
              </a:rPr>
              <a:t>照明</a:t>
            </a:r>
            <a:endParaRPr lang="en-US" altLang="zh-CN" sz="1450" dirty="0">
              <a:solidFill>
                <a:schemeClr val="bg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ThmNjcyZmMzMTI3MjgwMDVmZGE0YzFiZGIwZjA1NzUifQ=="/>
  <p:tag name="KSO_WPP_MARK_KEY" val="2d5b703f-69af-43bf-af0d-43dc0d09a8ee"/>
  <p:tag name="commondata" val="eyJoZGlkIjoiYTU3ZjU5OTBlMDkyZjk4MmViM2UwNTFlNjA2Y2Y2MGE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02928584-2d84-4140-8e25-6e1470834af1}"/>
  <p:tag name="TABLE_ENDDRAG_ORIGIN_RECT" val="543*300"/>
  <p:tag name="TABLE_ENDDRAG_RECT" val="40*63*543*300"/>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8f94f7e7-361e-4ac0-a043-9aae8847de28}"/>
  <p:tag name="TABLE_ENDDRAG_ORIGIN_RECT" val="676*205"/>
  <p:tag name="TABLE_ENDDRAG_RECT" val="24*64*676*205"/>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2241d6df-971d-4b35-8f26-cd76b2a9600c}"/>
  <p:tag name="TABLE_ENDDRAG_ORIGIN_RECT" val="526*335"/>
  <p:tag name="TABLE_ENDDRAG_RECT" val="40*51*526*335"/>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3202afec-115d-46b3-8505-ade9f7671bcb}"/>
  <p:tag name="TABLE_ENDDRAG_ORIGIN_RECT" val="553*208"/>
  <p:tag name="TABLE_ENDDRAG_RECT" val="40*75*553*208"/>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f230e803-b2ee-4a81-8390-2108c91384dc}"/>
  <p:tag name="TABLE_ENDDRAG_ORIGIN_RECT" val="671*169"/>
  <p:tag name="TABLE_ENDDRAG_RECT" val="24*94*671*169"/>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4886dedd-aa88-4bdb-a44a-3590c96ccf0d}"/>
  <p:tag name="TABLE_ENDDRAG_ORIGIN_RECT" val="667*300"/>
  <p:tag name="TABLE_ENDDRAG_RECT" val="24*58*667*300"/>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34afa8f1-86cc-464b-91ed-b10122c690e8}"/>
  <p:tag name="TABLE_ENDDRAG_ORIGIN_RECT" val="613*176"/>
  <p:tag name="TABLE_ENDDRAG_RECT" val="36*70*613*176"/>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6d76fcb8-d4d9-4df3-9b6c-9a2c3ace7fff}"/>
  <p:tag name="TABLE_ENDDRAG_ORIGIN_RECT" val="422*331"/>
  <p:tag name="TABLE_ENDDRAG_RECT" val="49*58*422*33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UNIT_TABLE_BEAUTIFY" val="smartTable{632a9e2f-0156-4906-8f31-d4feda998472}"/>
  <p:tag name="TABLE_ENDDRAG_ORIGIN_RECT" val="447*330"/>
  <p:tag name="TABLE_ENDDRAG_RECT" val="48*58*447*330"/>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UNIT_TABLE_BEAUTIFY" val="smartTable{4c28f52d-52c8-4e00-bb78-b01515156557}"/>
  <p:tag name="TABLE_ENDDRAG_ORIGIN_RECT" val="641*151"/>
  <p:tag name="TABLE_ENDDRAG_RECT" val="30*65*641*15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UNIT_TABLE_BEAUTIFY" val="smartTable{d652cfa4-3b07-4480-95ed-453aed0394d8}"/>
  <p:tag name="TABLE_ENDDRAG_ORIGIN_RECT" val="659*284"/>
  <p:tag name="TABLE_ENDDRAG_RECT" val="24*63*659*284"/>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UNIT_TABLE_BEAUTIFY" val="smartTable{c62e1c18-78ee-490e-a126-0545a064ca21}"/>
  <p:tag name="TABLE_ENDDRAG_ORIGIN_RECT" val="668*143"/>
  <p:tag name="TABLE_ENDDRAG_RECT" val="24*70*668*143"/>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UNIT_TABLE_BEAUTIFY" val="smartTable{623a6a6c-5a1f-40fe-b813-e0c2f5fdf873}"/>
  <p:tag name="TABLE_ENDDRAG_ORIGIN_RECT" val="671*283"/>
  <p:tag name="TABLE_ENDDRAG_RECT" val="24*63*671*283"/>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UNIT_TABLE_BEAUTIFY" val="smartTable{623a6a6c-5a1f-40fe-b813-e0c2f5fdf873}"/>
  <p:tag name="TABLE_ENDDRAG_ORIGIN_RECT" val="672*285"/>
  <p:tag name="TABLE_ENDDRAG_RECT" val="24*65*672*285"/>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UNIT_TABLE_BEAUTIFY" val="smartTable{78db3603-6722-4ff6-a35e-d9273eba9a05}"/>
  <p:tag name="TABLE_ENDDRAG_ORIGIN_RECT" val="675*202"/>
  <p:tag name="TABLE_ENDDRAG_RECT" val="23*64*675*202"/>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UNIT_TABLE_BEAUTIFY" val="smartTable{8fb1255f-4ded-4113-b5cb-f7b776d235c9}"/>
  <p:tag name="TABLE_ENDDRAG_ORIGIN_RECT" val="680*164"/>
  <p:tag name="TABLE_ENDDRAG_RECT" val="6*137*680*164"/>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ba3829f2-d5d3-4fac-95b0-ee01f4d57226}"/>
  <p:tag name="TABLE_ENDDRAG_ORIGIN_RECT" val="666*190"/>
  <p:tag name="TABLE_ENDDRAG_RECT" val="24*64*666*190"/>
</p:tagLst>
</file>

<file path=ppt/tags/tag60.xml><?xml version="1.0" encoding="utf-8"?>
<p:tagLst xmlns:a="http://schemas.openxmlformats.org/drawingml/2006/main" xmlns:r="http://schemas.openxmlformats.org/officeDocument/2006/relationships" xmlns:p="http://schemas.openxmlformats.org/presentationml/2006/main">
  <p:tag name="KSO_WM_UNIT_TABLE_BEAUTIFY" val="smartTable{b61b65ef-cfef-43ec-9813-e4467dd84cc3}"/>
  <p:tag name="KSO_WM_BEAUTIFY_FLAG" val=""/>
  <p:tag name="TABLE_ENDDRAG_ORIGIN_RECT" val="659*154"/>
  <p:tag name="TABLE_ENDDRAG_RECT" val="30*64*659*154"/>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UNIT_TABLE_BEAUTIFY" val="smartTable{40330183-9ead-4a91-a936-51b4f50f0b3b}"/>
  <p:tag name="TABLE_ENDDRAG_ORIGIN_RECT" val="682*166"/>
  <p:tag name="TABLE_ENDDRAG_RECT" val="18*64*682*166"/>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UNIT_TABLE_BEAUTIFY" val="smartTable{d31924b6-c06a-46ad-9897-626c02a7ee26}"/>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UNIT_TABLE_BEAUTIFY" val="smartTable{65a68cff-ee03-4d0a-8933-798b155a7ab7}"/>
  <p:tag name="KSO_WM_BEAUTIFY_FLAG" val=""/>
  <p:tag name="TABLE_ENDDRAG_ORIGIN_RECT" val="532*317"/>
  <p:tag name="TABLE_ENDDRAG_RECT" val="12*71*532*317"/>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UNIT_TABLE_BEAUTIFY" val="smartTable{fbe7f2e8-6203-4b16-933a-f4bea9044d28}"/>
  <p:tag name="TABLE_ENDDRAG_ORIGIN_RECT" val="684*150"/>
  <p:tag name="TABLE_ENDDRAG_RECT" val="18*72*684*150"/>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UNIT_TABLE_BEAUTIFY" val="smartTable{73aee0b4-4b5f-469f-ada9-731f6ac6bca8}"/>
  <p:tag name="TABLE_ENDDRAG_ORIGIN_RECT" val="682*200"/>
  <p:tag name="TABLE_ENDDRAG_RECT" val="18*68*682*200"/>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9685787a-617b-4711-b596-caa6a7a3e5a4}"/>
  <p:tag name="TABLE_ENDDRAG_ORIGIN_RECT" val="531*324"/>
  <p:tag name="TABLE_ENDDRAG_RECT" val="30*65*531*3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6144</Words>
  <Application>Microsoft Office PowerPoint</Application>
  <PresentationFormat>全屏显示(16:9)</PresentationFormat>
  <Paragraphs>2151</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封面</vt:lpstr>
      <vt:lpstr>幻灯片 2</vt:lpstr>
      <vt:lpstr>幻灯片 3</vt:lpstr>
      <vt:lpstr>2.储能/BMS/电动车/平衡车 SGT MOS</vt:lpstr>
      <vt:lpstr>2-2</vt:lpstr>
      <vt:lpstr>幻灯片 6</vt:lpstr>
      <vt:lpstr>3-2</vt:lpstr>
      <vt:lpstr>4.高压平面MOS特色产品</vt:lpstr>
      <vt:lpstr>4.高压平面MOS特色产品</vt:lpstr>
      <vt:lpstr>5.超高压平面MOS及高压PMOS</vt:lpstr>
      <vt:lpstr>5-2</vt:lpstr>
      <vt:lpstr>6.全桥/半桥驱动MOS</vt:lpstr>
      <vt:lpstr>6-2</vt:lpstr>
      <vt:lpstr>7.双N/双P/N+P 中压大电流MOS</vt:lpstr>
      <vt:lpstr>7-2</vt:lpstr>
      <vt:lpstr>7-2</vt:lpstr>
      <vt:lpstr>8.超轻薄低压MOS</vt:lpstr>
      <vt:lpstr>8-2.1</vt:lpstr>
      <vt:lpstr>8-2.2</vt:lpstr>
      <vt:lpstr>8-3</vt:lpstr>
      <vt:lpstr>8-4</vt:lpstr>
      <vt:lpstr>8-5</vt:lpstr>
      <vt:lpstr>8-6</vt:lpstr>
      <vt:lpstr>1.Sic二极管/GaN FET/IGBT单管</vt:lpstr>
      <vt:lpstr>1.Sic二极管/GaN FET/IGBT单管</vt:lpstr>
      <vt:lpstr>1-2</vt:lpstr>
      <vt:lpstr>1-3</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深圳虹茂半导体产品简介</dc:title>
  <dc:creator>ThinkBook</dc:creator>
  <cp:lastModifiedBy>ThinkBook</cp:lastModifiedBy>
  <cp:revision>376</cp:revision>
  <dcterms:created xsi:type="dcterms:W3CDTF">2006-08-16T00:00:00Z</dcterms:created>
  <dcterms:modified xsi:type="dcterms:W3CDTF">2024-08-19T04:09:15Z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48F5535ED42746BF8F43003CBCA1817E_13</vt:lpwstr>
  </property>
  <property fmtid="{D5CDD505-2E9C-101B-9397-08002B2CF9AE}" pid="3" name="KSOProductBuildVer">
    <vt:lpwstr>2052-12.1.0.16417</vt:lpwstr>
  </property>
</Properties>
</file>